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8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8" autoAdjust="0"/>
    <p:restoredTop sz="94660"/>
  </p:normalViewPr>
  <p:slideViewPr>
    <p:cSldViewPr snapToGrid="0">
      <p:cViewPr varScale="1">
        <p:scale>
          <a:sx n="48" d="100"/>
          <a:sy n="48" d="100"/>
        </p:scale>
        <p:origin x="42" y="10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1202C-6AD9-4F26-97E6-6386FF209672}" type="datetimeFigureOut">
              <a:rPr lang="tr-TR" smtClean="0"/>
              <a:t>06.05.2016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05DBBF-57FF-408A-8CD1-08595656F48F}" type="slidenum">
              <a:rPr lang="tr-TR" smtClean="0"/>
              <a:t>‹#›</a:t>
            </a:fld>
            <a:endParaRPr lang="tr-TR"/>
          </a:p>
        </p:txBody>
      </p:sp>
    </p:spTree>
    <p:extLst>
      <p:ext uri="{BB962C8B-B14F-4D97-AF65-F5344CB8AC3E}">
        <p14:creationId xmlns:p14="http://schemas.microsoft.com/office/powerpoint/2010/main" val="1999027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B05DBBF-57FF-408A-8CD1-08595656F48F}" type="slidenum">
              <a:rPr lang="tr-TR" smtClean="0"/>
              <a:t>1</a:t>
            </a:fld>
            <a:endParaRPr lang="tr-TR"/>
          </a:p>
        </p:txBody>
      </p:sp>
    </p:spTree>
    <p:extLst>
      <p:ext uri="{BB962C8B-B14F-4D97-AF65-F5344CB8AC3E}">
        <p14:creationId xmlns:p14="http://schemas.microsoft.com/office/powerpoint/2010/main" val="2660241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09E5EB17-B41C-49F2-8062-9C3451869EE8}" type="datetime1">
              <a:rPr lang="tr-TR" smtClean="0"/>
              <a:t>06.05.2016</a:t>
            </a:fld>
            <a:endParaRPr lang="tr-TR"/>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tr-T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76580113-3642-4FF6-B27C-B9549923EB91}" type="slidenum">
              <a:rPr lang="tr-TR" smtClean="0"/>
              <a:t>‹#›</a:t>
            </a:fld>
            <a:endParaRPr lang="tr-TR"/>
          </a:p>
        </p:txBody>
      </p:sp>
    </p:spTree>
    <p:extLst>
      <p:ext uri="{BB962C8B-B14F-4D97-AF65-F5344CB8AC3E}">
        <p14:creationId xmlns:p14="http://schemas.microsoft.com/office/powerpoint/2010/main" val="25102256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2CF3D50-25DF-45FF-8001-96A1BB1D478D}" type="datetime1">
              <a:rPr lang="tr-TR" smtClean="0"/>
              <a:t>06.05.2016</a:t>
            </a:fld>
            <a:endParaRPr lang="tr-TR"/>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287172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8F88C0A-1560-4EEE-8587-1007CD76BD83}" type="datetime1">
              <a:rPr lang="tr-TR" smtClean="0"/>
              <a:t>06.05.2016</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2304394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2094DD0-A439-4508-91EE-D954906FC055}" type="datetime1">
              <a:rPr lang="tr-TR" smtClean="0"/>
              <a:t>06.05.2016</a:t>
            </a:fld>
            <a:endParaRPr lang="tr-TR"/>
          </a:p>
        </p:txBody>
      </p:sp>
      <p:sp>
        <p:nvSpPr>
          <p:cNvPr id="5" name="Footer Placeholder 4"/>
          <p:cNvSpPr>
            <a:spLocks noGrp="1"/>
          </p:cNvSpPr>
          <p:nvPr>
            <p:ph type="ftr" sz="quarter" idx="11"/>
          </p:nvPr>
        </p:nvSpPr>
        <p:spPr/>
        <p:txBody>
          <a:bodyPr/>
          <a:lstStyle/>
          <a:p>
            <a:endParaRPr lang="tr-T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2087809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364C48-2B98-463B-B3F4-B7CD027DF7F2}" type="datetime1">
              <a:rPr lang="tr-TR" smtClean="0"/>
              <a:t>06.05.2016</a:t>
            </a:fld>
            <a:endParaRPr lang="tr-TR"/>
          </a:p>
        </p:txBody>
      </p:sp>
      <p:sp>
        <p:nvSpPr>
          <p:cNvPr id="5" name="Footer Placeholder 4"/>
          <p:cNvSpPr>
            <a:spLocks noGrp="1"/>
          </p:cNvSpPr>
          <p:nvPr>
            <p:ph type="ftr" sz="quarter" idx="11"/>
          </p:nvPr>
        </p:nvSpPr>
        <p:spPr/>
        <p:txBody>
          <a:bodyPr/>
          <a:lstStyle/>
          <a:p>
            <a:endParaRPr lang="tr-T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382674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928BBE7-5EDC-4DDD-A7C7-97C7DAB246C6}" type="datetime1">
              <a:rPr lang="tr-TR" smtClean="0"/>
              <a:t>06.05.2016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2770350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11796C5-B54B-4E5D-BB16-A248D35524FA}" type="datetime1">
              <a:rPr lang="tr-TR" smtClean="0"/>
              <a:t>06.05.2016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1679936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25B26E0-7EC9-4686-BBE8-9346F832A49D}" type="datetime1">
              <a:rPr lang="tr-TR" smtClean="0"/>
              <a:t>06.05.2016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2533324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8C29965-D824-4CAA-991C-E41F16265A96}" type="datetime1">
              <a:rPr lang="tr-TR" smtClean="0"/>
              <a:t>06.05.2016</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78903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EE5FE3-2028-4587-95DE-711B0E100C7C}" type="datetime1">
              <a:rPr lang="tr-TR" smtClean="0"/>
              <a:t>06.05.2016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382148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10"/>
                                        <p:tgtEl>
                                          <p:spTgt spid="3">
                                            <p:txEl>
                                              <p:pRg st="0" end="0"/>
                                            </p:txEl>
                                          </p:spTgt>
                                        </p:tgtEl>
                                      </p:cBhvr>
                                    </p:animEffect>
                                  </p:childTnLst>
                                </p:cTn>
                              </p:par>
                            </p:childTnLst>
                          </p:cTn>
                        </p:par>
                        <p:par>
                          <p:cTn id="12" fill="hold">
                            <p:stCondLst>
                              <p:cond delay="51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10"/>
                                        <p:tgtEl>
                                          <p:spTgt spid="3">
                                            <p:txEl>
                                              <p:pRg st="1" end="1"/>
                                            </p:txEl>
                                          </p:spTgt>
                                        </p:tgtEl>
                                      </p:cBhvr>
                                    </p:animEffect>
                                  </p:childTnLst>
                                </p:cTn>
                              </p:par>
                            </p:childTnLst>
                          </p:cTn>
                        </p:par>
                        <p:par>
                          <p:cTn id="16" fill="hold">
                            <p:stCondLst>
                              <p:cond delay="520"/>
                            </p:stCondLst>
                            <p:childTnLst>
                              <p:par>
                                <p:cTn id="17" presetID="14"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10"/>
                                        <p:tgtEl>
                                          <p:spTgt spid="3">
                                            <p:txEl>
                                              <p:pRg st="2" end="2"/>
                                            </p:txEl>
                                          </p:spTgt>
                                        </p:tgtEl>
                                      </p:cBhvr>
                                    </p:animEffect>
                                  </p:childTnLst>
                                </p:cTn>
                              </p:par>
                            </p:childTnLst>
                          </p:cTn>
                        </p:par>
                        <p:par>
                          <p:cTn id="20" fill="hold">
                            <p:stCondLst>
                              <p:cond delay="530"/>
                            </p:stCondLst>
                            <p:childTnLst>
                              <p:par>
                                <p:cTn id="21" presetID="14"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10"/>
                                        <p:tgtEl>
                                          <p:spTgt spid="3">
                                            <p:txEl>
                                              <p:pRg st="3" end="3"/>
                                            </p:txEl>
                                          </p:spTgt>
                                        </p:tgtEl>
                                      </p:cBhvr>
                                    </p:animEffect>
                                  </p:childTnLst>
                                </p:cTn>
                              </p:par>
                            </p:childTnLst>
                          </p:cTn>
                        </p:par>
                        <p:par>
                          <p:cTn id="24" fill="hold">
                            <p:stCondLst>
                              <p:cond delay="540"/>
                            </p:stCondLst>
                            <p:childTnLst>
                              <p:par>
                                <p:cTn id="25" presetID="14"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1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10"/>
                        <p:tgtEl>
                          <p:spTgt spid="3"/>
                        </p:tgtEl>
                      </p:cBhvr>
                    </p:animEffect>
                  </p:childTnLst>
                </p:cTn>
              </p:par>
            </p:tnLst>
          </p:tmpl>
          <p:tmpl lvl="2">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10"/>
                        <p:tgtEl>
                          <p:spTgt spid="3"/>
                        </p:tgtEl>
                      </p:cBhvr>
                    </p:animEffect>
                  </p:childTnLst>
                </p:cTn>
              </p:par>
            </p:tnLst>
          </p:tmpl>
          <p:tmpl lvl="3">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10"/>
                        <p:tgtEl>
                          <p:spTgt spid="3"/>
                        </p:tgtEl>
                      </p:cBhvr>
                    </p:animEffect>
                  </p:childTnLst>
                </p:cTn>
              </p:par>
            </p:tnLst>
          </p:tmpl>
          <p:tmpl lvl="4">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10"/>
                        <p:tgtEl>
                          <p:spTgt spid="3"/>
                        </p:tgtEl>
                      </p:cBhvr>
                    </p:animEffect>
                  </p:childTnLst>
                </p:cTn>
              </p:par>
            </p:tnLst>
          </p:tmpl>
          <p:tmpl lvl="5">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1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27E8FF1-B44F-4409-B4EE-4DED0E42CAAE}" type="datetime1">
              <a:rPr lang="tr-TR" smtClean="0"/>
              <a:t>06.05.2016</a:t>
            </a:fld>
            <a:endParaRPr lang="tr-TR"/>
          </a:p>
        </p:txBody>
      </p:sp>
      <p:sp>
        <p:nvSpPr>
          <p:cNvPr id="5" name="Footer Placeholder 4"/>
          <p:cNvSpPr>
            <a:spLocks noGrp="1"/>
          </p:cNvSpPr>
          <p:nvPr>
            <p:ph type="ftr" sz="quarter" idx="11"/>
          </p:nvPr>
        </p:nvSpPr>
        <p:spPr/>
        <p:txBody>
          <a:bodyPr/>
          <a:lstStyle/>
          <a:p>
            <a:endParaRPr lang="tr-T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328125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31F19FF-745A-4A23-9910-DEFE8EC72049}" type="datetime1">
              <a:rPr lang="tr-TR" smtClean="0"/>
              <a:t>06.05.2016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170705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F5B9378-8910-4C67-BA42-535038B3850B}" type="datetime1">
              <a:rPr lang="tr-TR" smtClean="0"/>
              <a:t>06.05.2016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3259133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16ACAF2-C34C-4DBA-BB7B-1D951DD40434}" type="datetime1">
              <a:rPr lang="tr-TR" smtClean="0"/>
              <a:t>06.05.2016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81811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532AE-F660-4A10-8C70-FD97C02A7CCF}" type="datetime1">
              <a:rPr lang="tr-TR" smtClean="0"/>
              <a:t>06.05.2016</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3544171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1E95430-FCC6-4A2A-92E7-29C55588C866}" type="datetime1">
              <a:rPr lang="tr-TR" smtClean="0"/>
              <a:t>06.05.2016</a:t>
            </a:fld>
            <a:endParaRPr lang="tr-TR"/>
          </a:p>
        </p:txBody>
      </p:sp>
      <p:sp>
        <p:nvSpPr>
          <p:cNvPr id="6" name="Footer Placeholder 5"/>
          <p:cNvSpPr>
            <a:spLocks noGrp="1"/>
          </p:cNvSpPr>
          <p:nvPr>
            <p:ph type="ftr" sz="quarter" idx="11"/>
          </p:nvPr>
        </p:nvSpPr>
        <p:spPr/>
        <p:txBody>
          <a:bodyPr/>
          <a:lstStyle/>
          <a:p>
            <a:endParaRPr lang="tr-T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442091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725E56C-2828-4C14-9388-096AA15E7C66}" type="datetime1">
              <a:rPr lang="tr-TR" smtClean="0"/>
              <a:t>06.05.2016</a:t>
            </a:fld>
            <a:endParaRPr lang="tr-TR"/>
          </a:p>
        </p:txBody>
      </p:sp>
      <p:sp>
        <p:nvSpPr>
          <p:cNvPr id="6" name="Footer Placeholder 5"/>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6580113-3642-4FF6-B27C-B9549923EB91}" type="slidenum">
              <a:rPr lang="tr-TR" smtClean="0"/>
              <a:t>‹#›</a:t>
            </a:fld>
            <a:endParaRPr lang="tr-TR"/>
          </a:p>
        </p:txBody>
      </p:sp>
    </p:spTree>
    <p:extLst>
      <p:ext uri="{BB962C8B-B14F-4D97-AF65-F5344CB8AC3E}">
        <p14:creationId xmlns:p14="http://schemas.microsoft.com/office/powerpoint/2010/main" val="250218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0000"/>
          </a:srgbClr>
        </a:solidFill>
        <a:effectLst/>
      </p:bgPr>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5C5EEDF3-68A5-4E0F-B120-C65472D4B6DE}" type="datetime1">
              <a:rPr lang="tr-TR" smtClean="0"/>
              <a:t>06.05.2016</a:t>
            </a:fld>
            <a:endParaRPr lang="tr-TR"/>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tr-T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76580113-3642-4FF6-B27C-B9549923EB91}" type="slidenum">
              <a:rPr lang="tr-TR" smtClean="0"/>
              <a:t>‹#›</a:t>
            </a:fld>
            <a:endParaRPr lang="tr-TR"/>
          </a:p>
        </p:txBody>
      </p:sp>
    </p:spTree>
    <p:extLst>
      <p:ext uri="{BB962C8B-B14F-4D97-AF65-F5344CB8AC3E}">
        <p14:creationId xmlns:p14="http://schemas.microsoft.com/office/powerpoint/2010/main" val="134072769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iming>
    <p:tnLst>
      <p:par>
        <p:cTn id="1" dur="indefinite" restart="never" nodeType="tmRoot"/>
      </p:par>
    </p:tnLst>
  </p:timing>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Sayısal meslekler</a:t>
            </a:r>
            <a:endParaRPr lang="tr-TR" dirty="0"/>
          </a:p>
        </p:txBody>
      </p:sp>
      <p:sp>
        <p:nvSpPr>
          <p:cNvPr id="3" name="Alt Başlık 2"/>
          <p:cNvSpPr>
            <a:spLocks noGrp="1"/>
          </p:cNvSpPr>
          <p:nvPr>
            <p:ph type="subTitle" idx="1"/>
          </p:nvPr>
        </p:nvSpPr>
        <p:spPr/>
        <p:txBody>
          <a:bodyPr/>
          <a:lstStyle/>
          <a:p>
            <a:r>
              <a:rPr lang="tr-TR" dirty="0" smtClean="0"/>
              <a:t>Turan kumru</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a:t>
            </a:fld>
            <a:endParaRPr lang="tr-TR"/>
          </a:p>
        </p:txBody>
      </p:sp>
    </p:spTree>
    <p:extLst>
      <p:ext uri="{BB962C8B-B14F-4D97-AF65-F5344CB8AC3E}">
        <p14:creationId xmlns:p14="http://schemas.microsoft.com/office/powerpoint/2010/main" val="2062703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KİMYA MÜHENDİSLİĞİ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 </a:t>
            </a:r>
          </a:p>
          <a:p>
            <a:r>
              <a:rPr lang="tr-TR" dirty="0"/>
              <a:t>Bu programın amacı, kimya biliminin sağladığı bulguların endüstriye uygulanması, üretim yapacak tesislerin tasarımı, kimyasal maddelerin işlenmesinden, ürünlerin pazarlanmasına kadar geçen süreçte değerlendirme, denetim ve geliştirme çalışmalarının yapılması gibi konularda teorik ve uygulamalı eğitim vermek ve araştırma yapmaktır. </a:t>
            </a:r>
          </a:p>
          <a:p>
            <a:r>
              <a:rPr lang="tr-TR" dirty="0"/>
              <a:t>Bu alanda çalışmak isteyenlerin, normalin üstünde bir genel akademik yeteneğe sahip, ekonomiye ilgi duyan, insanlarla iyi ilişkiler kurabilen, sabırlı ve araştırma yapmaktan hoşlanan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10</a:t>
            </a:fld>
            <a:endParaRPr lang="tr-TR"/>
          </a:p>
        </p:txBody>
      </p:sp>
    </p:spTree>
    <p:extLst>
      <p:ext uri="{BB962C8B-B14F-4D97-AF65-F5344CB8AC3E}">
        <p14:creationId xmlns:p14="http://schemas.microsoft.com/office/powerpoint/2010/main" val="2850599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BİYOKİMYA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Biyokimya; biyolojik sistemlerin organizasyon ve fonksiyonlarını moleküler düzeyde inceleyen bir bilim dalıdır. Bu programın amacı, sağlıklı bir yaşam ve sağlıklı bir çevrenin oluşmasında fizik, kimya, biyoloji gibi fen bilimlerinin sağlık bilimleri ve çevre olaylarını ilgilendiren konularda bilimsel ve teknolojik alanda gerekli katkılar yapabilecek insan gücü yetiştirmektir. </a:t>
            </a:r>
          </a:p>
          <a:p>
            <a:r>
              <a:rPr lang="tr-TR" dirty="0"/>
              <a:t>Bu bölümde okumak isteyenlerin, araştırmaya meraklı, çalışma disiplini kazanmış, girişimci ve deney yapmaktan hoşlanan kimseler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11</a:t>
            </a:fld>
            <a:endParaRPr lang="tr-TR"/>
          </a:p>
        </p:txBody>
      </p:sp>
    </p:spTree>
    <p:extLst>
      <p:ext uri="{BB962C8B-B14F-4D97-AF65-F5344CB8AC3E}">
        <p14:creationId xmlns:p14="http://schemas.microsoft.com/office/powerpoint/2010/main" val="4075603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BİYOMÜHENDİSLİK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 </a:t>
            </a:r>
          </a:p>
          <a:p>
            <a:r>
              <a:rPr lang="tr-TR" dirty="0" err="1"/>
              <a:t>Biyomühendislik</a:t>
            </a:r>
            <a:r>
              <a:rPr lang="tr-TR" dirty="0"/>
              <a:t>; moleküler biyoloji, biyokimya, mikrobiyoloji, hücre metabolizması ile temel mühendislik ve malzeme bilimlerindeki hızlı ilerlemeler sonucu gelişen biyolojik teknikler ile mühendislik ilkelerinin canlı sistemlere ve bunlarda karşılaşılan sorunlara uygulandığı yeni bir bilim dalı olarak ortaya çıkmıştır. </a:t>
            </a:r>
          </a:p>
          <a:p>
            <a:r>
              <a:rPr lang="tr-TR" dirty="0" err="1"/>
              <a:t>Biyomühendislik</a:t>
            </a:r>
            <a:r>
              <a:rPr lang="tr-TR" dirty="0"/>
              <a:t> programı, biyolojik sistem ve süreçlerden yararlanarak yeni teknolojilerin geliştirilmesini amaçlamaktadır. </a:t>
            </a:r>
          </a:p>
          <a:p>
            <a:r>
              <a:rPr lang="tr-TR" dirty="0"/>
              <a:t>Bu bölümde okumak ve çalışmak isteyen kişilerin kimya ve biyolojiye ilgili, laboratuvar çalışmalarından sıkılmayan, araştırma merakı olan kişiler olmaları beklenir.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12</a:t>
            </a:fld>
            <a:endParaRPr lang="tr-TR"/>
          </a:p>
        </p:txBody>
      </p:sp>
    </p:spTree>
    <p:extLst>
      <p:ext uri="{BB962C8B-B14F-4D97-AF65-F5344CB8AC3E}">
        <p14:creationId xmlns:p14="http://schemas.microsoft.com/office/powerpoint/2010/main" val="2020653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FİZİK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Fizik bilgilerinin teknolojinin ve endüstrinin ihtiyaçlarına göre düzenlenmesi konusunda eğitim yapar. Özellikle telekomünikasyon ve elektronik alanında elde edilen bilgilerin sentezini yapar ve uygulanabilir özellik kazandırırlar. </a:t>
            </a:r>
          </a:p>
          <a:p>
            <a:r>
              <a:rPr lang="tr-TR" dirty="0"/>
              <a:t>Telekomünikasyona lazer optiğinin, endüstriye süper iletkenliğin sokulması buna örnek olarak verilebilir. </a:t>
            </a:r>
          </a:p>
          <a:p>
            <a:r>
              <a:rPr lang="tr-TR" dirty="0"/>
              <a:t>Fizik mühendisi olmak isteyenlerin, üstün bir akademik yeteneğe sahip olmalarının yanı sıra, iyi bir gözlemci, deneyci ve yaratıcı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13</a:t>
            </a:fld>
            <a:endParaRPr lang="tr-TR"/>
          </a:p>
        </p:txBody>
      </p:sp>
    </p:spTree>
    <p:extLst>
      <p:ext uri="{BB962C8B-B14F-4D97-AF65-F5344CB8AC3E}">
        <p14:creationId xmlns:p14="http://schemas.microsoft.com/office/powerpoint/2010/main" val="1777820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MATEMATİK</a:t>
            </a:r>
            <a:endParaRPr lang="tr-TR" dirty="0"/>
          </a:p>
        </p:txBody>
      </p:sp>
      <p:sp>
        <p:nvSpPr>
          <p:cNvPr id="3" name="İçerik Yer Tutucusu 2"/>
          <p:cNvSpPr>
            <a:spLocks noGrp="1"/>
          </p:cNvSpPr>
          <p:nvPr>
            <p:ph idx="1"/>
          </p:nvPr>
        </p:nvSpPr>
        <p:spPr/>
        <p:txBody>
          <a:bodyPr/>
          <a:lstStyle/>
          <a:p>
            <a:r>
              <a:rPr lang="tr-TR" b="1" dirty="0" smtClean="0"/>
              <a:t> </a:t>
            </a:r>
            <a:endParaRPr lang="tr-TR" dirty="0"/>
          </a:p>
          <a:p>
            <a:r>
              <a:rPr lang="tr-TR" dirty="0"/>
              <a:t> </a:t>
            </a:r>
          </a:p>
          <a:p>
            <a:r>
              <a:rPr lang="tr-TR" dirty="0"/>
              <a:t>Bu programın amacı, sayılarla ilgili, bilinen tüm kavramlar ve bilginin karşılaştırıldığı, bunların birbirleriyle olan bağıntılarının incelendiği bir programdır. </a:t>
            </a:r>
          </a:p>
          <a:p>
            <a:r>
              <a:rPr lang="tr-TR" dirty="0"/>
              <a:t>Matematik alanında çalışmak isteyen kişilerin, üstün bir akademik yeteneğe, özellikle sayılarla akıl yürütme gücüne sahip olması, cebir ve geometriye ilgi duyması gereklidir.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14</a:t>
            </a:fld>
            <a:endParaRPr lang="tr-TR"/>
          </a:p>
        </p:txBody>
      </p:sp>
    </p:spTree>
    <p:extLst>
      <p:ext uri="{BB962C8B-B14F-4D97-AF65-F5344CB8AC3E}">
        <p14:creationId xmlns:p14="http://schemas.microsoft.com/office/powerpoint/2010/main" val="3798022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MATEMATİK- BİLGİSAYAR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programın amacı, matematik biliminde ileri düzeyde bilgiye sahip olan ve iş yaşamının her alanında kullanılan bilgisayar ve programlama konusunda bilgi ve beceriye sahip elemanlar yetiştirmektir. </a:t>
            </a:r>
          </a:p>
          <a:p>
            <a:r>
              <a:rPr lang="tr-TR" dirty="0"/>
              <a:t>Bu bölümde öğrenim görmek ve çalışmak isteyenlerin mantık ve matematiğe ilgi duyan, matematiksel kavramlarla düşünebilen, programını yapacağı iş ile ilgili bütün ayrıntıları bilgisayar diline dökebilme yeteneğine sahip olabilmelidir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15</a:t>
            </a:fld>
            <a:endParaRPr lang="tr-TR"/>
          </a:p>
        </p:txBody>
      </p:sp>
    </p:spTree>
    <p:extLst>
      <p:ext uri="{BB962C8B-B14F-4D97-AF65-F5344CB8AC3E}">
        <p14:creationId xmlns:p14="http://schemas.microsoft.com/office/powerpoint/2010/main" val="1180722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MATEMATİK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 endüstri, mühendislik ve ekonomi problemlerinin matematiksel çözümü konularında eğitim ve araştırma yapar. </a:t>
            </a:r>
          </a:p>
          <a:p>
            <a:r>
              <a:rPr lang="tr-TR" dirty="0"/>
              <a:t>Bu bölümde okumak ve çalışmak isteyenlerin fen derslerinde özellikle matematikte başarılı olmaları, işletme, muhasebe ve ekonomi gibi konulara da ilgi duymaları gerekir. Ayrıca, bir olayı bütün ayrıntılarıyla ele alıp düşünebilen ve bunları bilgisayar diline dökebilen kişiler olmaları beklenir.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16</a:t>
            </a:fld>
            <a:endParaRPr lang="tr-TR"/>
          </a:p>
        </p:txBody>
      </p:sp>
    </p:spTree>
    <p:extLst>
      <p:ext uri="{BB962C8B-B14F-4D97-AF65-F5344CB8AC3E}">
        <p14:creationId xmlns:p14="http://schemas.microsoft.com/office/powerpoint/2010/main" val="3596622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FİNANS MATEMATİĞİ </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dirty="0"/>
              <a:t> </a:t>
            </a:r>
          </a:p>
          <a:p>
            <a:r>
              <a:rPr lang="tr-TR" dirty="0"/>
              <a:t>Günümüzde, işletmeciliğin hızla gelişmesine paralel olarak işletmelerdeki finansal yönetimde ayrı bir yetki alanı ve bir uzmanlık haline gelmiştir. İşletmelerin gelişimi, geniş ölçüde finansal düzenin iyi kurulmuş ve iyi işler durumda olmasına bağlıdır. Bu durum finansal yöneticiliğin görevlerinin devamlı artmasına sebep olmuştur. Artan görevler, farklı uzmanlık alanlarını da beraberinde getirmiştir. </a:t>
            </a:r>
          </a:p>
          <a:p>
            <a:r>
              <a:rPr lang="tr-TR" dirty="0"/>
              <a:t>Finansal yöneticilerinin önemli bir kısmının işletmelerdeki görevi, para akışını sağlamak, kar planlaması, sermaye artışı ve yatırım gibi konulardır. Hem ülkemizdeki hem de Avrupa finans pazarındaki gelişme ve büyüme bu konularda sadece ekonomi bilgisinin yeterli olmadığını, ekonomi- finans ve matematik bilgilerini kullanıp, sorunlara çözüm üretebilecek nitelikli insan gücüne ihtiyaç olduğunu göstermiştir. Finans Matematiği bölümü de bu bilgilerle donatılmış elemanları yetiştirmek amacıyla kurulmuştur. </a:t>
            </a:r>
          </a:p>
          <a:p>
            <a:r>
              <a:rPr lang="tr-TR" dirty="0"/>
              <a:t>Bu bölümde okumak ve çalışmak isteyenlerin ekonomi konularına ilgili, matematiksel düşünme yeteneğine sahip kişiler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17</a:t>
            </a:fld>
            <a:endParaRPr lang="tr-TR"/>
          </a:p>
        </p:txBody>
      </p:sp>
    </p:spTree>
    <p:extLst>
      <p:ext uri="{BB962C8B-B14F-4D97-AF65-F5344CB8AC3E}">
        <p14:creationId xmlns:p14="http://schemas.microsoft.com/office/powerpoint/2010/main" val="139162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AKTÜERYA </a:t>
            </a:r>
            <a:r>
              <a:rPr lang="tr-TR" dirty="0"/>
              <a:t/>
            </a:r>
            <a:br>
              <a:rPr lang="tr-TR" dirty="0"/>
            </a:br>
            <a:endParaRPr lang="tr-TR" dirty="0"/>
          </a:p>
        </p:txBody>
      </p:sp>
      <p:sp>
        <p:nvSpPr>
          <p:cNvPr id="3" name="İçerik Yer Tutucusu 2"/>
          <p:cNvSpPr>
            <a:spLocks noGrp="1"/>
          </p:cNvSpPr>
          <p:nvPr>
            <p:ph idx="1"/>
          </p:nvPr>
        </p:nvSpPr>
        <p:spPr/>
        <p:txBody>
          <a:bodyPr/>
          <a:lstStyle/>
          <a:p>
            <a:r>
              <a:rPr lang="tr-TR" b="1" dirty="0"/>
              <a:t>AKTÜERYA </a:t>
            </a:r>
            <a:endParaRPr lang="tr-TR" dirty="0"/>
          </a:p>
          <a:p>
            <a:r>
              <a:rPr lang="tr-TR" dirty="0"/>
              <a:t> </a:t>
            </a:r>
          </a:p>
          <a:p>
            <a:r>
              <a:rPr lang="tr-TR" dirty="0"/>
              <a:t>Sigorta şirketleri ve sosyal güvenlik kurumlarında istatistik ve olasılık hesapları yaparak sigorta rizikolarını ve primlerini hesaplayarak sigorta sözleşmelerinin ilkelerini saptayan kişilere “Aktüer” denir. </a:t>
            </a:r>
          </a:p>
          <a:p>
            <a:r>
              <a:rPr lang="tr-TR" dirty="0" err="1"/>
              <a:t>Aktüerya</a:t>
            </a:r>
            <a:r>
              <a:rPr lang="tr-TR" dirty="0"/>
              <a:t> programının amacı da, bu kurumlar için gerekli olan aktüerleri yetiştirmek ve bu konuda araştırmalar yapmaktır. </a:t>
            </a:r>
          </a:p>
          <a:p>
            <a:r>
              <a:rPr lang="tr-TR" dirty="0"/>
              <a:t>Bu alanda okumak ve ileride aktüer olarak çalışmak isteyen kişilerin, matematik konularına ilgi duyan, sayılarla uğraşmaktan hoşlanan kişiler olmaları gerekir. </a:t>
            </a:r>
          </a:p>
        </p:txBody>
      </p:sp>
      <p:sp>
        <p:nvSpPr>
          <p:cNvPr id="4" name="Slayt Numarası Yer Tutucusu 3"/>
          <p:cNvSpPr>
            <a:spLocks noGrp="1"/>
          </p:cNvSpPr>
          <p:nvPr>
            <p:ph type="sldNum" sz="quarter" idx="12"/>
          </p:nvPr>
        </p:nvSpPr>
        <p:spPr/>
        <p:txBody>
          <a:bodyPr/>
          <a:lstStyle/>
          <a:p>
            <a:fld id="{76580113-3642-4FF6-B27C-B9549923EB91}" type="slidenum">
              <a:rPr lang="tr-TR" smtClean="0"/>
              <a:t>18</a:t>
            </a:fld>
            <a:endParaRPr lang="tr-TR"/>
          </a:p>
        </p:txBody>
      </p:sp>
    </p:spTree>
    <p:extLst>
      <p:ext uri="{BB962C8B-B14F-4D97-AF65-F5344CB8AC3E}">
        <p14:creationId xmlns:p14="http://schemas.microsoft.com/office/powerpoint/2010/main" val="998122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İSTATİSTİK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programın amacı, belirli bir alana ilişkin istatistiksel verilerin toplanması, düzenlenmesi, çözümlenmesi ve yorumlanması tekniklerinin öğretilmesine yönelik öğretim yapılan bir bölümdür. </a:t>
            </a:r>
          </a:p>
          <a:p>
            <a:r>
              <a:rPr lang="tr-TR" dirty="0"/>
              <a:t>Bu bölümde okuyan kişilerin matematiğe yetenekli ve ilgili, matematiksel kavramlar üzerinde düşünebilen, bilimsel tutuma sahip, sabırlı, ayrıntılarla uğraşmayı seven kişiler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19</a:t>
            </a:fld>
            <a:endParaRPr lang="tr-TR"/>
          </a:p>
        </p:txBody>
      </p:sp>
    </p:spTree>
    <p:extLst>
      <p:ext uri="{BB962C8B-B14F-4D97-AF65-F5344CB8AC3E}">
        <p14:creationId xmlns:p14="http://schemas.microsoft.com/office/powerpoint/2010/main" val="1112792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TIP</a:t>
            </a:r>
            <a:endParaRPr lang="tr-TR" dirty="0"/>
          </a:p>
        </p:txBody>
      </p:sp>
      <p:sp>
        <p:nvSpPr>
          <p:cNvPr id="3" name="İçerik Yer Tutucusu 2"/>
          <p:cNvSpPr>
            <a:spLocks noGrp="1"/>
          </p:cNvSpPr>
          <p:nvPr>
            <p:ph idx="1"/>
          </p:nvPr>
        </p:nvSpPr>
        <p:spPr/>
        <p:txBody>
          <a:bodyPr/>
          <a:lstStyle/>
          <a:p>
            <a:r>
              <a:rPr lang="tr-TR" dirty="0" smtClean="0"/>
              <a:t>Sağlık </a:t>
            </a:r>
            <a:r>
              <a:rPr lang="tr-TR" dirty="0"/>
              <a:t>bilimlerinden biri olan tıbbın amacı, insan sağlığını koruma ve geliştirme, hastalık ve sakatlıkları iyileştirme alanında çalışacak doktorları yetiştirmek ve bu alanda araştırma yapmaktır. Tıp fakültelerinde okumak ve doktor olmak isteyen kişilerin, fizik, kimya, biyoloji gibi fen derslerine ilgi duymaları, araştırmacı, kuvvetli bir dikkat ve belleğe sahip </a:t>
            </a:r>
            <a:r>
              <a:rPr lang="tr-TR" dirty="0" err="1"/>
              <a:t>olmaları,hoşgörülü</a:t>
            </a:r>
            <a:r>
              <a:rPr lang="tr-TR" dirty="0"/>
              <a:t> ve insanlara yardım isteği içinde bulunmaları gerekir. Operatör olmak isteyenlerin bu özelliklerin yanında, el-parmak becerilerine ve el-göz koordinasyonuna sahip olmaları gerekmektedir.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a:t>
            </a:fld>
            <a:endParaRPr lang="tr-TR"/>
          </a:p>
        </p:txBody>
      </p:sp>
    </p:spTree>
    <p:extLst>
      <p:ext uri="{BB962C8B-B14F-4D97-AF65-F5344CB8AC3E}">
        <p14:creationId xmlns:p14="http://schemas.microsoft.com/office/powerpoint/2010/main" val="3610593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PEYZAJ MİMARLIĞI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 doğal çevrenin bilinçli olarak insan için yararlı ve estetik özellikleri olan bir çevre halinde düzenlenmesi konusunda eğitim yapar. Kentlerdeki parklar, bahçeler, tarım alanlarının nerede bulunması gerektiği ve nasıl düzenlenmesi konusunda bilgi üretirler. </a:t>
            </a:r>
          </a:p>
          <a:p>
            <a:r>
              <a:rPr lang="tr-TR" dirty="0"/>
              <a:t>Bu bölümü okumak isteyenlerin, doğayı seven, gerektiğinde açık havada çalışabilen, fen derslerinde başarılı, şekil uzay yeteneği ve estetik görüşe sahip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20</a:t>
            </a:fld>
            <a:endParaRPr lang="tr-TR"/>
          </a:p>
        </p:txBody>
      </p:sp>
    </p:spTree>
    <p:extLst>
      <p:ext uri="{BB962C8B-B14F-4D97-AF65-F5344CB8AC3E}">
        <p14:creationId xmlns:p14="http://schemas.microsoft.com/office/powerpoint/2010/main" val="4051438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KİMYA-BİYOLOJİ MÜHENDİSLİĞİ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 </a:t>
            </a:r>
          </a:p>
          <a:p>
            <a:r>
              <a:rPr lang="tr-TR" dirty="0"/>
              <a:t>Kimya-Biyoloji Mühendisliği programı, kimya, biyoloji, matematik ve mühendislik bilim alanlarının birlikte verildiği bir lisans programıdır. Gıda, sağlık, tekstil, ilaç, kimya, kağıt, malzeme, enerji, elektronik ve tarım sektöründe yeni ürün elde etmek, elde edilen ürünlerin daha ekonomik olarak üretilmesi gibi çalışmalar sadece kimya mühendisliğinde alınan bilgilerle mümkün olmamakta, bunların biyolojiyle de desteklenmesi gerekmektedir. Kimya-biyoloji mühendisliği de bu bilgilerle donatılmış elemanları yetiştirmek amacıyla kurulmuştur. </a:t>
            </a:r>
          </a:p>
          <a:p>
            <a:r>
              <a:rPr lang="tr-TR" dirty="0"/>
              <a:t>Bu programda okumak ve bu alanda çalışmak isteyenlerin, temel bilim derslerine ilgi duyanların, bilimsel çalışmalara meraklı, analitik düşünme gücüne sahip kişiler olmaları gerekmektedir.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21</a:t>
            </a:fld>
            <a:endParaRPr lang="tr-TR"/>
          </a:p>
        </p:txBody>
      </p:sp>
    </p:spTree>
    <p:extLst>
      <p:ext uri="{BB962C8B-B14F-4D97-AF65-F5344CB8AC3E}">
        <p14:creationId xmlns:p14="http://schemas.microsoft.com/office/powerpoint/2010/main" val="627127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GENETİK VE BİYOMÜHENDİSLİK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Genetik ve </a:t>
            </a:r>
            <a:r>
              <a:rPr lang="tr-TR" dirty="0" err="1"/>
              <a:t>Biyomühendislik</a:t>
            </a:r>
            <a:r>
              <a:rPr lang="tr-TR" dirty="0"/>
              <a:t> programının amacı; temel genetik bilimi ile </a:t>
            </a:r>
            <a:r>
              <a:rPr lang="tr-TR" dirty="0" err="1"/>
              <a:t>biyomühendislik</a:t>
            </a:r>
            <a:r>
              <a:rPr lang="tr-TR" dirty="0"/>
              <a:t> eğitimini birlikte vererek iki konuda da bilgi ve beceri sahibi olan elemanlar yetiştirmektir. </a:t>
            </a:r>
          </a:p>
          <a:p>
            <a:r>
              <a:rPr lang="tr-TR" dirty="0"/>
              <a:t>Bu bölümde okumak, bu alanda çalışmak isteyenlerin, özellikle biyolojiye ilgi duyan, laboratuvar çalışması yapmaktan hoşlanan, araştırmayı seven kişiler olmaları </a:t>
            </a:r>
            <a:r>
              <a:rPr lang="tr-TR" dirty="0" err="1"/>
              <a:t>gerekir.Analitik</a:t>
            </a:r>
            <a:r>
              <a:rPr lang="tr-TR" dirty="0"/>
              <a:t> düşünme ve tasarım yeteneğine sahip olmak aranılan diğer özelliklerdir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22</a:t>
            </a:fld>
            <a:endParaRPr lang="tr-TR"/>
          </a:p>
        </p:txBody>
      </p:sp>
    </p:spTree>
    <p:extLst>
      <p:ext uri="{BB962C8B-B14F-4D97-AF65-F5344CB8AC3E}">
        <p14:creationId xmlns:p14="http://schemas.microsoft.com/office/powerpoint/2010/main" val="2412540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ORMAN ENDÜSTRİ MÜHENDİSLİĞİ </a:t>
            </a:r>
            <a:r>
              <a:rPr lang="tr-TR" dirty="0"/>
              <a:t/>
            </a:r>
            <a:br>
              <a:rPr lang="tr-TR" dirty="0"/>
            </a:br>
            <a:r>
              <a:rPr lang="tr-TR" dirty="0"/>
              <a:t> </a:t>
            </a:r>
            <a:br>
              <a:rPr lang="tr-TR" dirty="0"/>
            </a:br>
            <a:endParaRPr lang="tr-TR" dirty="0"/>
          </a:p>
        </p:txBody>
      </p:sp>
      <p:sp>
        <p:nvSpPr>
          <p:cNvPr id="3" name="İçerik Yer Tutucusu 2"/>
          <p:cNvSpPr>
            <a:spLocks noGrp="1"/>
          </p:cNvSpPr>
          <p:nvPr>
            <p:ph idx="1"/>
          </p:nvPr>
        </p:nvSpPr>
        <p:spPr/>
        <p:txBody>
          <a:bodyPr/>
          <a:lstStyle/>
          <a:p>
            <a:r>
              <a:rPr lang="tr-TR" dirty="0" smtClean="0"/>
              <a:t>Bu </a:t>
            </a:r>
            <a:r>
              <a:rPr lang="tr-TR" dirty="0"/>
              <a:t>program, orman endüstrilerin kurulması, idaresi, işletilmesi, işlenmiş orman ürünlerinin standardize edilmesi, kalite kontrolleri ve pazarlanması konusunda eğitim ve araştırma yapar. </a:t>
            </a:r>
          </a:p>
          <a:p>
            <a:r>
              <a:rPr lang="tr-TR" dirty="0"/>
              <a:t>Bu bölümü tercih edecek olan adayların, fen derslerinde başarılı, ekonomi ve ticarete ilgi duyan, yaratıcı, başkaları ile işbirliği halinde çalışabilen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23</a:t>
            </a:fld>
            <a:endParaRPr lang="tr-TR"/>
          </a:p>
        </p:txBody>
      </p:sp>
    </p:spTree>
    <p:extLst>
      <p:ext uri="{BB962C8B-B14F-4D97-AF65-F5344CB8AC3E}">
        <p14:creationId xmlns:p14="http://schemas.microsoft.com/office/powerpoint/2010/main" val="688454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ZİRAAT MÜHENDİSLİĞİ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 </a:t>
            </a:r>
          </a:p>
          <a:p>
            <a:r>
              <a:rPr lang="tr-TR" dirty="0"/>
              <a:t>Bu programın amacı; tarla, bahçe, endüstri bitkileri, meyvecilik, sebzecilik, bağcılık gibi konularda üretimin bilimsel yöntemlerle yapılması, türlerinin geliştirilmesi, zararlı böceklerden korunması, ürünün toplanması, depolanması, pazarlanması, küçük ve büyükbaş hayvan yetiştiriciliği, arıcılık, popülasyon genetiği, su ürünleri yetiştiriciliği gibi konularla tarımsal yapıların projelendirilmesi ve geliştirilmesi, sulama, drenaj, toprak-su-bitki ilişkileri, çevre kirliliği, tarım alet ve makineleri, tarım ekonomisi, ekolojik tarım gibi alanlarda çalışacak nitelikli insan gücü yetiştirmektir. </a:t>
            </a:r>
          </a:p>
          <a:p>
            <a:r>
              <a:rPr lang="tr-TR" dirty="0"/>
              <a:t>Ziraat mühendisi olarak çalışmak isteyenlerin, toprağı, bitkiyi, hayvanı seven, çevre ve doğayı korumayı ilke edinmiş kişiler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24</a:t>
            </a:fld>
            <a:endParaRPr lang="tr-TR"/>
          </a:p>
        </p:txBody>
      </p:sp>
    </p:spTree>
    <p:extLst>
      <p:ext uri="{BB962C8B-B14F-4D97-AF65-F5344CB8AC3E}">
        <p14:creationId xmlns:p14="http://schemas.microsoft.com/office/powerpoint/2010/main" val="3836186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DERİ MÜHENDİSLİĞİ </a:t>
            </a:r>
            <a:r>
              <a:rPr lang="tr-TR" dirty="0"/>
              <a:t/>
            </a:r>
            <a:br>
              <a:rPr lang="tr-TR" dirty="0"/>
            </a:br>
            <a:r>
              <a:rPr lang="tr-TR" dirty="0"/>
              <a:t> </a:t>
            </a:r>
            <a:br>
              <a:rPr lang="tr-TR" dirty="0"/>
            </a:br>
            <a:endParaRPr lang="tr-TR" dirty="0"/>
          </a:p>
        </p:txBody>
      </p:sp>
      <p:sp>
        <p:nvSpPr>
          <p:cNvPr id="3" name="İçerik Yer Tutucusu 2"/>
          <p:cNvSpPr>
            <a:spLocks noGrp="1"/>
          </p:cNvSpPr>
          <p:nvPr>
            <p:ph idx="1"/>
          </p:nvPr>
        </p:nvSpPr>
        <p:spPr/>
        <p:txBody>
          <a:bodyPr/>
          <a:lstStyle/>
          <a:p>
            <a:r>
              <a:rPr lang="tr-TR" dirty="0" smtClean="0"/>
              <a:t>Bu </a:t>
            </a:r>
            <a:r>
              <a:rPr lang="tr-TR" dirty="0"/>
              <a:t>program, çeşitli hayvan derilerinin ekonomik değer kazanmasını sağlayan ve bu alandaki teknolojinin geliştirilmesini inceleyen bölümdür. Deri mühendisliği programında öğrencilere bu alanda kullanılan makinelerin tasarımı, kurulması gibi eğitimin yanında, deri kimyası gibi konularda da bilgi ve beceri kazandırılır. </a:t>
            </a:r>
          </a:p>
          <a:p>
            <a:r>
              <a:rPr lang="tr-TR" dirty="0"/>
              <a:t>Bu bölümde okuyacak olan kişilerin, temel bilimlerle ilgili mekanik yeteneği olan, yaratıcı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25</a:t>
            </a:fld>
            <a:endParaRPr lang="tr-TR"/>
          </a:p>
        </p:txBody>
      </p:sp>
    </p:spTree>
    <p:extLst>
      <p:ext uri="{BB962C8B-B14F-4D97-AF65-F5344CB8AC3E}">
        <p14:creationId xmlns:p14="http://schemas.microsoft.com/office/powerpoint/2010/main" val="4241958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GIDA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Gıda mühendisliği bölümü, gıda hammaddelerinin değerlendirilmesi, kaynakların nitelik ve nicelik olarak korunması, artıklarından yeni besin oluşturulması, hammaddelerden çok yönlü yararlanılması ve böylece sağlıklı gıda çeşitlerinin artırılması konusunda araştırma ve eğitim yapar. </a:t>
            </a:r>
          </a:p>
          <a:p>
            <a:r>
              <a:rPr lang="tr-TR" dirty="0"/>
              <a:t>Bu bölümde okumak isteyen bir kişinin, matematik, fizik, biyoloji, özellikle de kimya ve ekonomi ile ilgili olması, kitap okumayı sevmesi, yenilikleri takip edebilmesi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26</a:t>
            </a:fld>
            <a:endParaRPr lang="tr-TR"/>
          </a:p>
        </p:txBody>
      </p:sp>
    </p:spTree>
    <p:extLst>
      <p:ext uri="{BB962C8B-B14F-4D97-AF65-F5344CB8AC3E}">
        <p14:creationId xmlns:p14="http://schemas.microsoft.com/office/powerpoint/2010/main" val="263528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BALIKÇILIK TEKNOLOJİSİ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bölüm, sularda yaşayan canlıların hayatının incelenmesi, insanlar için yararlı olanların avlanma yöntemlerinin belirlenmesi, bunların özel olarak üretilmesi, balıkçılığa uygun gemi yapımı, onarımı yöntemi ile su altı tekniği konularında çalışacak, nitelikli insan gücünü yetiştirmek amacıyla eğitim yapan bir bölümdür. </a:t>
            </a:r>
          </a:p>
          <a:p>
            <a:r>
              <a:rPr lang="tr-TR" dirty="0"/>
              <a:t>Bu programa girmek isteyen kişilerin, fen bilimlerine olduğu kadar işletme ve ekonomi konularına da ilgi duyması ve insanlarla iyi iletişim kurması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27</a:t>
            </a:fld>
            <a:endParaRPr lang="tr-TR"/>
          </a:p>
        </p:txBody>
      </p:sp>
    </p:spTree>
    <p:extLst>
      <p:ext uri="{BB962C8B-B14F-4D97-AF65-F5344CB8AC3E}">
        <p14:creationId xmlns:p14="http://schemas.microsoft.com/office/powerpoint/2010/main" val="2279149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BİLGİSAYAR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Bilgisayar mühendisliği programı, bilgisayar sistemlerinin yapısı, tasarımı, geliştirilmesi ve bu sistemlerin kullanımları konusunda eğitim ve araştırma yapar. </a:t>
            </a:r>
          </a:p>
          <a:p>
            <a:r>
              <a:rPr lang="tr-TR" dirty="0"/>
              <a:t>Bu bölümde okumak isteyenlerin, normalin üstünde bir akademik yeteneğe, üstün bir sayısal düşünme gücüne ve sağlam bir mantığa sahip, dikkatli, sabırlı ve yaratıcı kişiler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28</a:t>
            </a:fld>
            <a:endParaRPr lang="tr-TR"/>
          </a:p>
        </p:txBody>
      </p:sp>
    </p:spTree>
    <p:extLst>
      <p:ext uri="{BB962C8B-B14F-4D97-AF65-F5344CB8AC3E}">
        <p14:creationId xmlns:p14="http://schemas.microsoft.com/office/powerpoint/2010/main" val="1139207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İSTATİSTİK VE BİLGİSAYAR BİLİMLERİ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İstatistik, herhangi bir bilimsel olaydaki değişkenlerin birbiriyle ilişkisini sayısal yolla ifade etmenin yollarını gösteren bir disiplindir. </a:t>
            </a:r>
          </a:p>
          <a:p>
            <a:r>
              <a:rPr lang="tr-TR" dirty="0"/>
              <a:t>İstatistik ve Bilgisayar Bilimleri programının amacı; bilgisayar kullanarak istatistik işlemlerin yapılması konusunda bilgi ve beceri sahibi olabilecek elemanları yetiştirmektir. </a:t>
            </a:r>
          </a:p>
          <a:p>
            <a:r>
              <a:rPr lang="tr-TR" dirty="0"/>
              <a:t>Bu bölümde okumak isteyenlerin, üstün bir akademik ve sayısal yeteneğe ve sağlam bir mantığa sahip, matematiksel kavramlar üzerinde düşünebilen, ayrıntılarla uğraşmaktan sıkılmayan kimseler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29</a:t>
            </a:fld>
            <a:endParaRPr lang="tr-TR"/>
          </a:p>
        </p:txBody>
      </p:sp>
    </p:spTree>
    <p:extLst>
      <p:ext uri="{BB962C8B-B14F-4D97-AF65-F5344CB8AC3E}">
        <p14:creationId xmlns:p14="http://schemas.microsoft.com/office/powerpoint/2010/main" val="205860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DİŞ HEKİMLİĞİ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programın amacı, diş sağlığının korunması, diş ve diş eti hastalıklarının tedavisi, diş ve çene ameliyatları ile protez yapımı konusunda hizmet veren ve araştırma yapan diş hekimleri yetiştirmektir. </a:t>
            </a:r>
          </a:p>
          <a:p>
            <a:r>
              <a:rPr lang="tr-TR" dirty="0"/>
              <a:t>Diş hekimi olmak isteyenlerin, fen derslerine ilgi </a:t>
            </a:r>
            <a:r>
              <a:rPr lang="tr-TR" dirty="0" err="1"/>
              <a:t>duymaları,sabırlı</a:t>
            </a:r>
            <a:r>
              <a:rPr lang="tr-TR" dirty="0"/>
              <a:t>, hoşgörülü, insanlarla iyi ilişkiler kurabilen kişiler olmaları, ayrıca uzun süre ayakta kalmayı gerektirdiği için bedence de güçlü olmaları gerekir. Uygulamalı derslerde el ve parmak becerisi, uzay ilişkileri yeteneği ve estetik görüş gerekmektedir.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a:t>
            </a:fld>
            <a:endParaRPr lang="tr-TR"/>
          </a:p>
        </p:txBody>
      </p:sp>
    </p:spTree>
    <p:extLst>
      <p:ext uri="{BB962C8B-B14F-4D97-AF65-F5344CB8AC3E}">
        <p14:creationId xmlns:p14="http://schemas.microsoft.com/office/powerpoint/2010/main" val="41664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BİLGİSAYAR TEKNOLOJİSİ VE BİLİŞİM SİSTEMLERİ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Bilgisayar teknolojisi ve bilişim sistemleri bölümü, mal ve hizmet üreten işletmelerin ihtiyaç duyduğu bilgisayar teknolojileri, bilgisayar programlama, işletme, finans, ekonomi, muhasebe ve iş idaresi konularında bilgi ve beceri sahibi kişileri yetiştirmek amacıyla kurulmuştur. </a:t>
            </a:r>
          </a:p>
          <a:p>
            <a:r>
              <a:rPr lang="tr-TR" dirty="0"/>
              <a:t>Bu bölümde okumak isteyenlerin, mekanik, sayısal ve sözel yeteneğe sahip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30</a:t>
            </a:fld>
            <a:endParaRPr lang="tr-TR"/>
          </a:p>
        </p:txBody>
      </p:sp>
    </p:spTree>
    <p:extLst>
      <p:ext uri="{BB962C8B-B14F-4D97-AF65-F5344CB8AC3E}">
        <p14:creationId xmlns:p14="http://schemas.microsoft.com/office/powerpoint/2010/main" val="838774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BİLİŞİM SİSTEMLERİ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Bilişim </a:t>
            </a:r>
            <a:r>
              <a:rPr lang="tr-TR" dirty="0"/>
              <a:t>sistemleri mühendisliği programı, bilgisayar ve bilişim, telekomünikasyon alanlarında tasarım ve üretim konularında bilgi ve beceriye sahip mühendisleri yetiştirmek amacıyla kurulmuştur. </a:t>
            </a:r>
          </a:p>
          <a:p>
            <a:r>
              <a:rPr lang="tr-TR" dirty="0"/>
              <a:t>Bilişim sistemi mühendisi olmak ve bu alanda çalışmak isteyenlerin, üstün akademik yeteneğe sahip, ekonomiye ilgi duyan, yaratıcı, bu alanda dünyadaki gelişmeleri takip eden, ayrıntılarla uğraşabilen kimseler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31</a:t>
            </a:fld>
            <a:endParaRPr lang="tr-TR"/>
          </a:p>
        </p:txBody>
      </p:sp>
    </p:spTree>
    <p:extLst>
      <p:ext uri="{BB962C8B-B14F-4D97-AF65-F5344CB8AC3E}">
        <p14:creationId xmlns:p14="http://schemas.microsoft.com/office/powerpoint/2010/main" val="31673952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ELEKTRİK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programın amacı; kuvvetli akımlarla çalışan alet ve sistemlerin yapımı, elektrik enerjisinin üretimi, iletimi, dağıtımı kullanımı ve sistemin bakımı ile ilgili eğitim ve araştırma yapmaktır. </a:t>
            </a:r>
          </a:p>
          <a:p>
            <a:r>
              <a:rPr lang="tr-TR" dirty="0"/>
              <a:t>Elektrik Mühendisliği programında okumak isteyenlerin, matematik-fizik derslerinde başarılı, dikkatli, ekonomiye ilgi duyan, yaratıcı ve sabırlı kimseler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32</a:t>
            </a:fld>
            <a:endParaRPr lang="tr-TR"/>
          </a:p>
        </p:txBody>
      </p:sp>
    </p:spTree>
    <p:extLst>
      <p:ext uri="{BB962C8B-B14F-4D97-AF65-F5344CB8AC3E}">
        <p14:creationId xmlns:p14="http://schemas.microsoft.com/office/powerpoint/2010/main" val="1049045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ELEKTRONİK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Elektronik mühendisliği programını amacı; zayıf akımlarla çalışan bilgisayar, tıpta kullanılan elektronik aletler, ev aletleri, telefon-telgraf haberleşmesindeki aletlerin tasarlanması, geliştirilmesi ve üretilmesiyle ilgili işleri planlayan ve yürüten teknik elemanları yetiştirmektir. </a:t>
            </a:r>
          </a:p>
          <a:p>
            <a:r>
              <a:rPr lang="tr-TR" dirty="0"/>
              <a:t>Bu bölümde okumak isteyenlerin, matematik, fizik, kimya derslerinde başarılı, üstün akademik yeteneğe sahip, sabırlı ve yaratıcı kimseler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33</a:t>
            </a:fld>
            <a:endParaRPr lang="tr-TR"/>
          </a:p>
        </p:txBody>
      </p:sp>
    </p:spTree>
    <p:extLst>
      <p:ext uri="{BB962C8B-B14F-4D97-AF65-F5344CB8AC3E}">
        <p14:creationId xmlns:p14="http://schemas.microsoft.com/office/powerpoint/2010/main" val="3357674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İNŞAAT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bölüm, yapı, baraj, havaalanı, köprü, yol, kanalizasyon, su şebekesi benzeri hizmet ve endüstri yapılarının planlanması, projelendirilmesi, yapımı ve denetimi konuları ile ilgili eğitim ve araştırma yapar. </a:t>
            </a:r>
          </a:p>
          <a:p>
            <a:r>
              <a:rPr lang="tr-TR" dirty="0"/>
              <a:t>İnşaat mühendisi olmak isteyen kişilerin, sayısal yeteneğe ve 3 boyutlu tasavvur gücüne sahip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34</a:t>
            </a:fld>
            <a:endParaRPr lang="tr-TR"/>
          </a:p>
        </p:txBody>
      </p:sp>
    </p:spTree>
    <p:extLst>
      <p:ext uri="{BB962C8B-B14F-4D97-AF65-F5344CB8AC3E}">
        <p14:creationId xmlns:p14="http://schemas.microsoft.com/office/powerpoint/2010/main" val="1250721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MİMARLIK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Mimarlık bölümü, her çeşit binanın isteğe ve olanaklara göre plan-projelerinin hazırlanması, yapımının denetlenmesi konularında eğitim ve araştırma yapar. Mimarlık, 3 temel öğenin bileşiminden oluşmaktadır. Bunlar: Yapı-işlev-sanatsal değer bileşenleridir. Mimar, bu 3 bileşenin oluşturduğu bütünün uygulayıcısıdır. </a:t>
            </a:r>
          </a:p>
          <a:p>
            <a:r>
              <a:rPr lang="tr-TR" dirty="0"/>
              <a:t>Mimarlık bölümünde okumak isteyenlerin, matematik, fizik derslerinde başarılı, üstün bir akademik yetenek yanında, uzay ilişkilerini görebilme, düzgün şekil çizebilme gücüne sahip, yaratıcı kimseler olması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35</a:t>
            </a:fld>
            <a:endParaRPr lang="tr-TR"/>
          </a:p>
        </p:txBody>
      </p:sp>
    </p:spTree>
    <p:extLst>
      <p:ext uri="{BB962C8B-B14F-4D97-AF65-F5344CB8AC3E}">
        <p14:creationId xmlns:p14="http://schemas.microsoft.com/office/powerpoint/2010/main" val="3872439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
        <p:nvSpPr>
          <p:cNvPr id="4" name="Slayt Numarası Yer Tutucusu 3"/>
          <p:cNvSpPr>
            <a:spLocks noGrp="1"/>
          </p:cNvSpPr>
          <p:nvPr>
            <p:ph type="sldNum" sz="quarter" idx="12"/>
          </p:nvPr>
        </p:nvSpPr>
        <p:spPr/>
        <p:txBody>
          <a:bodyPr/>
          <a:lstStyle/>
          <a:p>
            <a:fld id="{76580113-3642-4FF6-B27C-B9549923EB91}" type="slidenum">
              <a:rPr lang="tr-TR" smtClean="0"/>
              <a:t>36</a:t>
            </a:fld>
            <a:endParaRPr lang="tr-TR"/>
          </a:p>
        </p:txBody>
      </p:sp>
    </p:spTree>
    <p:extLst>
      <p:ext uri="{BB962C8B-B14F-4D97-AF65-F5344CB8AC3E}">
        <p14:creationId xmlns:p14="http://schemas.microsoft.com/office/powerpoint/2010/main" val="3877738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İÇ MİMARLIK </a:t>
            </a:r>
            <a:r>
              <a:rPr lang="tr-TR" dirty="0"/>
              <a:t/>
            </a:r>
            <a:br>
              <a:rPr lang="tr-TR" dirty="0"/>
            </a:br>
            <a:r>
              <a:rPr lang="tr-TR" dirty="0"/>
              <a:t> </a:t>
            </a:r>
            <a:br>
              <a:rPr lang="tr-TR" dirty="0"/>
            </a:br>
            <a:endParaRPr lang="tr-TR" dirty="0"/>
          </a:p>
        </p:txBody>
      </p:sp>
      <p:sp>
        <p:nvSpPr>
          <p:cNvPr id="3" name="İçerik Yer Tutucusu 2"/>
          <p:cNvSpPr>
            <a:spLocks noGrp="1"/>
          </p:cNvSpPr>
          <p:nvPr>
            <p:ph idx="1"/>
          </p:nvPr>
        </p:nvSpPr>
        <p:spPr/>
        <p:txBody>
          <a:bodyPr/>
          <a:lstStyle/>
          <a:p>
            <a:r>
              <a:rPr lang="tr-TR" dirty="0" smtClean="0"/>
              <a:t>İç </a:t>
            </a:r>
            <a:r>
              <a:rPr lang="tr-TR" dirty="0"/>
              <a:t>mimarlık bölümünün amacı; mekan düzenlemelerine çağdaş, fonksiyonel, estetik ve ekonomik çözümler getirecek, bu konudaki sorunları çağdaş yöntemlerle araştıracak, malzeme ve teknolojik gelişmeleri bu araştırmalar doğrultusunda uygulamaya geçirecek elemanlar yetiştirmektir. </a:t>
            </a:r>
          </a:p>
          <a:p>
            <a:r>
              <a:rPr lang="tr-TR" dirty="0"/>
              <a:t>İç mimar olmak isteyenlerin, resim, şekil-mekan yeteneğine sahip, yaratıcı ve düşüncelerini başkalarına aktarabilme gücü olan kişiler olmaları beklenir.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37</a:t>
            </a:fld>
            <a:endParaRPr lang="tr-TR"/>
          </a:p>
        </p:txBody>
      </p:sp>
    </p:spTree>
    <p:extLst>
      <p:ext uri="{BB962C8B-B14F-4D97-AF65-F5344CB8AC3E}">
        <p14:creationId xmlns:p14="http://schemas.microsoft.com/office/powerpoint/2010/main" val="1865553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ŞEHİR BÖLGE PLANLAMA </a:t>
            </a:r>
            <a:r>
              <a:rPr lang="tr-TR" dirty="0"/>
              <a:t/>
            </a:r>
            <a:br>
              <a:rPr lang="tr-TR" dirty="0"/>
            </a:br>
            <a:r>
              <a:rPr lang="tr-TR" dirty="0"/>
              <a:t> </a:t>
            </a:r>
            <a:br>
              <a:rPr lang="tr-TR" dirty="0"/>
            </a:br>
            <a:endParaRPr lang="tr-TR" dirty="0"/>
          </a:p>
        </p:txBody>
      </p:sp>
      <p:sp>
        <p:nvSpPr>
          <p:cNvPr id="3" name="İçerik Yer Tutucusu 2"/>
          <p:cNvSpPr>
            <a:spLocks noGrp="1"/>
          </p:cNvSpPr>
          <p:nvPr>
            <p:ph idx="1"/>
          </p:nvPr>
        </p:nvSpPr>
        <p:spPr/>
        <p:txBody>
          <a:bodyPr/>
          <a:lstStyle/>
          <a:p>
            <a:r>
              <a:rPr lang="tr-TR" dirty="0" smtClean="0"/>
              <a:t>Şehir </a:t>
            </a:r>
            <a:r>
              <a:rPr lang="tr-TR" dirty="0"/>
              <a:t>bölge planlama bölümü, şehre yada belli bir bölgeye, toplumsal ve ekonomik gelişmelere göre yapılacak konutların eğitim, sağlık, endüstri ve ticaretle ilgili yapı, park, yeşil alanların estetik kurallara uygun olarak planlanmasını gerçekleştirecek elemanları yetiştirmeyi amaçlamaktadır . </a:t>
            </a:r>
          </a:p>
          <a:p>
            <a:r>
              <a:rPr lang="tr-TR" dirty="0"/>
              <a:t>Bu bölümde okumak isteyenlerin, matematikte başarılı, çizim yeteneği ve estetik görüşe sahip, sosyoloji, antropoloji, psikoloji, tarih ve sanat tarihine ilgi duymaları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38</a:t>
            </a:fld>
            <a:endParaRPr lang="tr-TR"/>
          </a:p>
        </p:txBody>
      </p:sp>
    </p:spTree>
    <p:extLst>
      <p:ext uri="{BB962C8B-B14F-4D97-AF65-F5344CB8AC3E}">
        <p14:creationId xmlns:p14="http://schemas.microsoft.com/office/powerpoint/2010/main" val="3239234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ÇEVRE MÜHENDİSLİĞİ</a:t>
            </a:r>
            <a:endParaRPr lang="tr-TR" dirty="0"/>
          </a:p>
        </p:txBody>
      </p:sp>
      <p:sp>
        <p:nvSpPr>
          <p:cNvPr id="3" name="İçerik Yer Tutucusu 2"/>
          <p:cNvSpPr>
            <a:spLocks noGrp="1"/>
          </p:cNvSpPr>
          <p:nvPr>
            <p:ph idx="1"/>
          </p:nvPr>
        </p:nvSpPr>
        <p:spPr/>
        <p:txBody>
          <a:bodyPr/>
          <a:lstStyle/>
          <a:p>
            <a:r>
              <a:rPr lang="tr-TR" dirty="0" smtClean="0"/>
              <a:t></a:t>
            </a:r>
            <a:endParaRPr lang="tr-TR" dirty="0"/>
          </a:p>
          <a:p>
            <a:r>
              <a:rPr lang="tr-TR" dirty="0"/>
              <a:t> </a:t>
            </a:r>
          </a:p>
          <a:p>
            <a:r>
              <a:rPr lang="tr-TR" dirty="0"/>
              <a:t>Bu programın amacı; doğal kaynakların korunması ve iyi bir biçimde kullanılmasını sağlamak, endüstri atıklarının en aza indirilmesi ve arıtılması, çevre düzenlemesi tasarımları geliştirmek, yerleşim alanlarını planlamak konusunda çalışacak insan gücünü yetiştirmektir. </a:t>
            </a:r>
          </a:p>
          <a:p>
            <a:r>
              <a:rPr lang="tr-TR" dirty="0"/>
              <a:t>Bu bölümde okumak isteyenlerin, matematik, fizik, özellikle kimya derslerinde başarılı, ekonomi, sosyoloji gibi konulara ilgi duymaları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39</a:t>
            </a:fld>
            <a:endParaRPr lang="tr-TR"/>
          </a:p>
        </p:txBody>
      </p:sp>
    </p:spTree>
    <p:extLst>
      <p:ext uri="{BB962C8B-B14F-4D97-AF65-F5344CB8AC3E}">
        <p14:creationId xmlns:p14="http://schemas.microsoft.com/office/powerpoint/2010/main" val="3967822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ECZACILIK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Eczacılık fakültelerinin amacı, ilaç hammaddelerinin elde edilmesi, fiziksel, kimyasal ve biyolojik özelliklerinin incelenmesi, değerlendirilmesi, kaliteli ilaç üretimi ve ilaçların saklanması, kullanılması gibi konularda araştırma yapmak ve bu alanda çalışacak eczacılar yetiştirmektedir. </a:t>
            </a:r>
          </a:p>
          <a:p>
            <a:r>
              <a:rPr lang="tr-TR" dirty="0"/>
              <a:t>Eczacılık öğrenimi görmek isteyenlerin özellikle kimya derslerine ilgi duymaları, bilimsel meraka sahip olmaları gerekir. Eczacılar kapalı mekanlarda ve ilaç kokusunun yoğun olduğu ortamlarda çalışmaktadırlar. Eczacılığı seçecek kişilerin mesleğin bu yönünü dikkate almaları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a:t>
            </a:fld>
            <a:endParaRPr lang="tr-TR"/>
          </a:p>
        </p:txBody>
      </p:sp>
    </p:spTree>
    <p:extLst>
      <p:ext uri="{BB962C8B-B14F-4D97-AF65-F5344CB8AC3E}">
        <p14:creationId xmlns:p14="http://schemas.microsoft.com/office/powerpoint/2010/main" val="13337890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MAKİNA MÜHENDİSLİĞİ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 </a:t>
            </a:r>
          </a:p>
          <a:p>
            <a:r>
              <a:rPr lang="tr-TR" dirty="0"/>
              <a:t>Makine mühendisliği programı, her türlü mekanik sistemlerin ve enerji dönüşüm sistemlerinin tasarımı, geliştirilmesi ve üretimin planlanması konularında eğitim ve araştırma yapar. Makine mühendisi, çalıştığı kuruma göre kullanışlı mekanik sistemlerin, gaz ve buhar tribünlerinin pistonlu kompresörlerin, soğutma, ısıtma, havalandırma sistemlerinin, içten yanmalı motorların, nükleer reaktörlerin tasarımı ve geliştirilmesi ile uğraşır. </a:t>
            </a:r>
          </a:p>
          <a:p>
            <a:r>
              <a:rPr lang="tr-TR" dirty="0"/>
              <a:t>Bu bölümde okumak isteyenlerin, üstün bir akademik yeteneğe, mekanik ve matematiksel düşünme, zamanında ve kesin karar verme yeteneğine sahip olması </a:t>
            </a:r>
            <a:r>
              <a:rPr lang="tr-TR" dirty="0" err="1"/>
              <a:t>gerekir.Makine</a:t>
            </a:r>
            <a:r>
              <a:rPr lang="tr-TR" dirty="0"/>
              <a:t> mühendisi ayrıca, yaratıcılık ve tasarım gücüne, uzay ilişkileri yeteneğine, el becerisine ve teknik resim alanında çizim yeteneğine de sahip olmalıdır.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40</a:t>
            </a:fld>
            <a:endParaRPr lang="tr-TR"/>
          </a:p>
        </p:txBody>
      </p:sp>
    </p:spTree>
    <p:extLst>
      <p:ext uri="{BB962C8B-B14F-4D97-AF65-F5344CB8AC3E}">
        <p14:creationId xmlns:p14="http://schemas.microsoft.com/office/powerpoint/2010/main" val="9212835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TEKSTİL MÜHENDİSİ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Tekstil mühendisliği programının amacı; tekstil sanayi ve araştırma kurumlarında tasarım, üretim, uygulama ve araştırma geliştirme çalışmalarında görev alacak elemanları yetiştirmektir. </a:t>
            </a:r>
          </a:p>
          <a:p>
            <a:r>
              <a:rPr lang="tr-TR" dirty="0"/>
              <a:t>Tekstil mühendisliği programında okumak isteyenlerin matematik, fizik, kimya derslerinde başarılı, teknik konulara ve ekonomiye ilgi duyan kişiler olması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41</a:t>
            </a:fld>
            <a:endParaRPr lang="tr-TR"/>
          </a:p>
        </p:txBody>
      </p:sp>
    </p:spTree>
    <p:extLst>
      <p:ext uri="{BB962C8B-B14F-4D97-AF65-F5344CB8AC3E}">
        <p14:creationId xmlns:p14="http://schemas.microsoft.com/office/powerpoint/2010/main" val="26399155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ENDÜSTRİ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Endüstri </a:t>
            </a:r>
            <a:r>
              <a:rPr lang="tr-TR" dirty="0" err="1"/>
              <a:t>mühendisliği,ürün</a:t>
            </a:r>
            <a:r>
              <a:rPr lang="tr-TR" dirty="0"/>
              <a:t> ve hizmet üreten endüstri kuruluşlarının verimliliğini yükseltmek için, insan, makine ve malzemeden oluşan sistemlerin etkili bir biçimde kullanılmasını sağlayan, yöntem ve teknikleri araştıran, geliştiren bir programdır. </a:t>
            </a:r>
          </a:p>
          <a:p>
            <a:r>
              <a:rPr lang="tr-TR" dirty="0"/>
              <a:t>Endüstri mühendisliği bölümünde okumak isteyenlerin fen derslerinde başarılı, sosyal bilimlere ilgi duyan, üstün bir analiz ve sentez yapabilme, uzak görüşlülük, yaratıcılık, mekanik planlama, pratiklik ve çabuk karar verme özelliğine sahip olması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42</a:t>
            </a:fld>
            <a:endParaRPr lang="tr-TR"/>
          </a:p>
        </p:txBody>
      </p:sp>
    </p:spTree>
    <p:extLst>
      <p:ext uri="{BB962C8B-B14F-4D97-AF65-F5344CB8AC3E}">
        <p14:creationId xmlns:p14="http://schemas.microsoft.com/office/powerpoint/2010/main" val="1910408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İŞLETME MÜHENDİSLİĞİ </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a:t> </a:t>
            </a:r>
          </a:p>
          <a:p>
            <a:r>
              <a:rPr lang="tr-TR" dirty="0"/>
              <a:t>Bu program, işletmelerin teknik kadroları ile, sosyal bilimler eğitimi görmüş işletmeci kadroları arasındaki bağı kurabilecek işletmeyi bir bütün olarak yorumlayabilecek, geniş bir bakış açısına ve yüksek bir analiz gücüne sahip olan, problemlere zamanında etkin ve pratik çözümler getirebilen, zamanını ve elindeki tüm değerleri verimli olarak kullanabilen yönetim elemanları yetiştirme amacına yönelik eğitim ve araştırma yapar. </a:t>
            </a:r>
          </a:p>
          <a:p>
            <a:r>
              <a:rPr lang="tr-TR" dirty="0"/>
              <a:t>İşletme mühendisi, ürün ve hizmet üreten işletmelerdeki mühendis ve işletmeci gruplar arasında köprü görevi görür, iki farklı bakış açısını, bağdaştırmaya çalışır, her iki tarafın ne demek istediğini taraflara anlatır. </a:t>
            </a:r>
          </a:p>
          <a:p>
            <a:r>
              <a:rPr lang="tr-TR" dirty="0"/>
              <a:t>İşletme mühendisi olmak isteyenlerin, sayısal düşünme yeteneğine sahip, matematik, fizik, kimya derslerinde olduğu kadar, ekonomi, işletme, sosyoloji ve psikoloji derslerinde de başarılı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43</a:t>
            </a:fld>
            <a:endParaRPr lang="tr-TR"/>
          </a:p>
        </p:txBody>
      </p:sp>
    </p:spTree>
    <p:extLst>
      <p:ext uri="{BB962C8B-B14F-4D97-AF65-F5344CB8AC3E}">
        <p14:creationId xmlns:p14="http://schemas.microsoft.com/office/powerpoint/2010/main" val="7278780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SİSTEM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Sistem mühendisliği programının amacı; mal ve hizmet üreten işletmelerin ihtiyacı olan bilgisayar, işletme, ekonomi, finansman ve mühendislik bilgileriyle donatılmış olan insan gücünü yetiştirmek ve bu alanda araştırma yapmaktır. </a:t>
            </a:r>
          </a:p>
          <a:p>
            <a:r>
              <a:rPr lang="tr-TR" dirty="0"/>
              <a:t>Bu alanda öğrenim görmek ve çalışmak isteyenlerin, fen ve sosyal bilimlere ilgi duyan, üstün bir sayısal düşünme gücüne ve sağlam bir mantığa sahip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44</a:t>
            </a:fld>
            <a:endParaRPr lang="tr-TR"/>
          </a:p>
        </p:txBody>
      </p:sp>
    </p:spTree>
    <p:extLst>
      <p:ext uri="{BB962C8B-B14F-4D97-AF65-F5344CB8AC3E}">
        <p14:creationId xmlns:p14="http://schemas.microsoft.com/office/powerpoint/2010/main" val="3948446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MEKATRONİK MÜHENDİSLİĞİ </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r>
              <a:rPr lang="tr-TR" dirty="0"/>
              <a:t> </a:t>
            </a:r>
          </a:p>
          <a:p>
            <a:r>
              <a:rPr lang="tr-TR" dirty="0"/>
              <a:t>Elektronik-elektrik, mekanik bileşenlerden oluşan verileri algılayıcı </a:t>
            </a:r>
            <a:r>
              <a:rPr lang="tr-TR" dirty="0" err="1"/>
              <a:t>sensörleri</a:t>
            </a:r>
            <a:r>
              <a:rPr lang="tr-TR" dirty="0"/>
              <a:t> olan, verileri yorumlayan, işleyen ve bunlar doğrultusunda gerekli geri bildirimi veren </a:t>
            </a:r>
            <a:r>
              <a:rPr lang="tr-TR" dirty="0" err="1"/>
              <a:t>aktüatörleri</a:t>
            </a:r>
            <a:r>
              <a:rPr lang="tr-TR" dirty="0"/>
              <a:t> olan sistemlere “</a:t>
            </a:r>
            <a:r>
              <a:rPr lang="tr-TR" dirty="0" err="1"/>
              <a:t>Mekatronik</a:t>
            </a:r>
            <a:r>
              <a:rPr lang="tr-TR" dirty="0"/>
              <a:t> Sistemler” denmektedir. </a:t>
            </a:r>
          </a:p>
          <a:p>
            <a:r>
              <a:rPr lang="tr-TR" dirty="0"/>
              <a:t>Bu program, optik-elektrik ve elektronik, makine ve bilgisayar mühendisliklerini bütünlük içinde öğrenciye sunmakta ve bu alandaki uzmanlarla birlikte ürün tasarımı gerçekleştirebilecek mühendisleri yetiştirmeyi amaçlamaktadır. </a:t>
            </a:r>
          </a:p>
          <a:p>
            <a:r>
              <a:rPr lang="tr-TR" dirty="0" err="1"/>
              <a:t>Mekatronik</a:t>
            </a:r>
            <a:r>
              <a:rPr lang="tr-TR" dirty="0"/>
              <a:t> bölümünde okumak ve bu alanda çalışmak isteyenlerin, temel bilimlerde başarılı, mekanik şekil uzay yeteneğine sahip, yenilikçi, yaratıcı, dünyadaki teknolojik gelişmeleri yakından takip eden kişiler olmaları gerekir. </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45</a:t>
            </a:fld>
            <a:endParaRPr lang="tr-TR"/>
          </a:p>
        </p:txBody>
      </p:sp>
    </p:spTree>
    <p:extLst>
      <p:ext uri="{BB962C8B-B14F-4D97-AF65-F5344CB8AC3E}">
        <p14:creationId xmlns:p14="http://schemas.microsoft.com/office/powerpoint/2010/main" val="3063918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JEOLOJİ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Jeoloji mühendisi, yeraltı doğal kaynaklarını ve jeotermik enerjiyi araştırıp bularak, rezervlerini hesaplamak, kent, liman, havaalanı ve barajların yapılacağı karayolları, tünel ve demiryollarının geçeceği yerlerin en uygun jeolojik özellikleri taşıması için gerekli inceleme ve araştırma yapmaktadır. </a:t>
            </a:r>
          </a:p>
          <a:p>
            <a:r>
              <a:rPr lang="tr-TR" dirty="0"/>
              <a:t>Jeoloji mühendisi olmak isteyenlerin, matematik, fizik, kimya derslerinde başarılı olmaları, coğrafyaya ilgi duymaları, tasarı ve öngörü gücüne sahip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46</a:t>
            </a:fld>
            <a:endParaRPr lang="tr-TR"/>
          </a:p>
        </p:txBody>
      </p:sp>
    </p:spTree>
    <p:extLst>
      <p:ext uri="{BB962C8B-B14F-4D97-AF65-F5344CB8AC3E}">
        <p14:creationId xmlns:p14="http://schemas.microsoft.com/office/powerpoint/2010/main" val="776596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MADEN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Maden mühendisliği programı, yeraltında ve yerüstünde bulunan madenleri araştıran ve araştırma sonuçlarını ekonomik açıdan değerlendirerek üretime geçilmesine yada geçilmemesine karar veren ve üretilen cevherin zenginleştirilmesi konusunda çalışmalar yapacak mühendisleri yetiştirir. </a:t>
            </a:r>
          </a:p>
          <a:p>
            <a:r>
              <a:rPr lang="tr-TR" dirty="0"/>
              <a:t>Maden mühendisliğini tercih edecek olanların, fen derslerinde başarılı, jeoloji ve ekonomiye ilgi duymaları </a:t>
            </a:r>
            <a:r>
              <a:rPr lang="tr-TR" dirty="0" err="1"/>
              <a:t>gerekir.Ayrıca</a:t>
            </a:r>
            <a:r>
              <a:rPr lang="tr-TR" dirty="0"/>
              <a:t>, bedensel sağlık ve dayanıklılık, kararlılık ve sabırlı olabilme maden mühendisinde bulunması gereken başlıca özelliklerdendir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47</a:t>
            </a:fld>
            <a:endParaRPr lang="tr-TR"/>
          </a:p>
        </p:txBody>
      </p:sp>
    </p:spTree>
    <p:extLst>
      <p:ext uri="{BB962C8B-B14F-4D97-AF65-F5344CB8AC3E}">
        <p14:creationId xmlns:p14="http://schemas.microsoft.com/office/powerpoint/2010/main" val="38910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PETROL VE DOĞALGAZ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Petrol ve doğalgaz mühendisliği bölümü, petrol, doğalgaz ve jeotermal enerji gibi doğal kaynakların bulunması, çıkarılması ve üretimi konularında eğitim ve araştırma yapar. </a:t>
            </a:r>
          </a:p>
          <a:p>
            <a:r>
              <a:rPr lang="tr-TR" dirty="0"/>
              <a:t>Bu bölümde okumak isteyenlerin, üstün bir akademik yeteneğe sahip ve fen derslerinde başarılı olmaları gerekir. Ayrıca, açık havada çalışmaktan hoşlanan, ekip çalışması yapabilen kişiler olmaları beklenir.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48</a:t>
            </a:fld>
            <a:endParaRPr lang="tr-TR"/>
          </a:p>
        </p:txBody>
      </p:sp>
    </p:spTree>
    <p:extLst>
      <p:ext uri="{BB962C8B-B14F-4D97-AF65-F5344CB8AC3E}">
        <p14:creationId xmlns:p14="http://schemas.microsoft.com/office/powerpoint/2010/main" val="32604204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METALURJİ VE MALZEME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err="1"/>
              <a:t>Metalurji</a:t>
            </a:r>
            <a:r>
              <a:rPr lang="tr-TR" dirty="0"/>
              <a:t>; metalbilim demektir. </a:t>
            </a:r>
            <a:r>
              <a:rPr lang="tr-TR" dirty="0" err="1"/>
              <a:t>Metalurji</a:t>
            </a:r>
            <a:r>
              <a:rPr lang="tr-TR" dirty="0"/>
              <a:t> mühendisliği bölümü, bileşiminde metal bulunan maden filizlerinden metal ve alaşımlarının elde edilmesi ve bunların endüstrinin istediği hammadde durumuna gelmeleri için gerekli yöntem ve tekniklerin uygulanması, seramik ve plastik gibi metal olmayan maddelerin elde edilmesi ve işlenmesi konularında eğitim ve araştırma yapar. </a:t>
            </a:r>
          </a:p>
          <a:p>
            <a:r>
              <a:rPr lang="tr-TR" dirty="0"/>
              <a:t>Bu bölümde okumak isteyenlerin, matematik, fizik, kimya derslerinde başarılı, sayısal mekanik yeteneğe ayrıca çabuk karar verme gücüne sahip olmalıdırlar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49</a:t>
            </a:fld>
            <a:endParaRPr lang="tr-TR"/>
          </a:p>
        </p:txBody>
      </p:sp>
    </p:spTree>
    <p:extLst>
      <p:ext uri="{BB962C8B-B14F-4D97-AF65-F5344CB8AC3E}">
        <p14:creationId xmlns:p14="http://schemas.microsoft.com/office/powerpoint/2010/main" val="1830192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BİYOMEDİKAL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Programın amacı, sağlık alanında kullanılan mekanik ve elektronik cihaz ve sistemlerin tasarımı, üretim, geliştirme, bakım ve onarım faaliyetlerini yapabilecek elemanlar yetiştirmektir. </a:t>
            </a:r>
          </a:p>
          <a:p>
            <a:r>
              <a:rPr lang="tr-TR" dirty="0"/>
              <a:t>Bu alanda öğrenim görmek isteyen kişilerin, matematik, fizik, kimya ve biyoloji derslerine ilgili, mekanik ve şekil uzay yeteneği olan, insanlara yardım etmeyi seven dakik ve sorumluluk alabilen kişiler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a:t>
            </a:fld>
            <a:endParaRPr lang="tr-TR"/>
          </a:p>
        </p:txBody>
      </p:sp>
    </p:spTree>
    <p:extLst>
      <p:ext uri="{BB962C8B-B14F-4D97-AF65-F5344CB8AC3E}">
        <p14:creationId xmlns:p14="http://schemas.microsoft.com/office/powerpoint/2010/main" val="33615921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ASTRONOMİ VE UZAY BİLİMLERİ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Astronomi, gök cisimlerini araştıran, bunlar üzerinde bilimsel çalışmalar yapılan bir bölümdür. Gök cisimlerinin yapılarını, konularını, hareketlerini, genel özelliklerini araştırır, topladığı bilgileri çözümler ve yorumlar. </a:t>
            </a:r>
          </a:p>
          <a:p>
            <a:r>
              <a:rPr lang="tr-TR" dirty="0"/>
              <a:t>Bu bölümü okumak isteyenlerin, matematik, fizik derslerinde başarılı, astronomiye ilgi duyan, bilimsel meraka ve şekil uzay ilişkilerini görebilme yeteneğine sahip olmaları gerekir. Astronomluk ayrıca, güçlü bir dikkat, iyi görme ve gözlemden hoşlanma, kuramsal düşünme gücü ve sabırlı olmayı gerektirir.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50</a:t>
            </a:fld>
            <a:endParaRPr lang="tr-TR"/>
          </a:p>
        </p:txBody>
      </p:sp>
    </p:spTree>
    <p:extLst>
      <p:ext uri="{BB962C8B-B14F-4D97-AF65-F5344CB8AC3E}">
        <p14:creationId xmlns:p14="http://schemas.microsoft.com/office/powerpoint/2010/main" val="32264414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HAVACILIK VE UZAY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b="1" dirty="0"/>
              <a:t>HAVACILIK VE UZAY MÜHENDİSLİĞİ </a:t>
            </a:r>
            <a:endParaRPr lang="tr-TR" dirty="0"/>
          </a:p>
          <a:p>
            <a:r>
              <a:rPr lang="tr-TR" dirty="0"/>
              <a:t> </a:t>
            </a:r>
          </a:p>
          <a:p>
            <a:r>
              <a:rPr lang="tr-TR" dirty="0"/>
              <a:t>Bu programın amacı; hava ve uzay araçlarının tasarım, üretim ve test edilmesi konularında ihtiyaç duyulan mühendisleri yetiştirmek bu alanda araştırma yapmaktır. </a:t>
            </a:r>
          </a:p>
          <a:p>
            <a:r>
              <a:rPr lang="tr-TR" dirty="0"/>
              <a:t>Bu alanda çalışmak isteyenlerin matematik ve fizik derslerinde başarılı, tasarım gücüne, şekil uzay ve mekanik yeteneğe sahip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51</a:t>
            </a:fld>
            <a:endParaRPr lang="tr-TR"/>
          </a:p>
        </p:txBody>
      </p:sp>
    </p:spTree>
    <p:extLst>
      <p:ext uri="{BB962C8B-B14F-4D97-AF65-F5344CB8AC3E}">
        <p14:creationId xmlns:p14="http://schemas.microsoft.com/office/powerpoint/2010/main" val="42359444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UZAY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Uzay mühendisliği, dünya çevresindeki uzaydan </a:t>
            </a:r>
            <a:r>
              <a:rPr lang="tr-TR" dirty="0" err="1"/>
              <a:t>ekonomik,bilimsel</a:t>
            </a:r>
            <a:r>
              <a:rPr lang="tr-TR" dirty="0"/>
              <a:t> ve teknolojik amaçlı hizmet ve ürün sağlama konularında eğitim veren bir bölümdür. </a:t>
            </a:r>
          </a:p>
          <a:p>
            <a:r>
              <a:rPr lang="tr-TR" dirty="0"/>
              <a:t>Bu bölümde okumak isteyenlerinde, matematik ve fizik derslerinde başarılı, güçlü bir dikkate, mekanik yeteneğe ve kuramsal düşünme gücüne sahip olması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52</a:t>
            </a:fld>
            <a:endParaRPr lang="tr-TR"/>
          </a:p>
        </p:txBody>
      </p:sp>
    </p:spTree>
    <p:extLst>
      <p:ext uri="{BB962C8B-B14F-4D97-AF65-F5344CB8AC3E}">
        <p14:creationId xmlns:p14="http://schemas.microsoft.com/office/powerpoint/2010/main" val="20779419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UÇAK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Uçak mühendisliği, Türkiye Uçak Sanayinin geliştireceği yeni tip uçakların dizayn ve imalatı, askeri ve sivil uçakların bakım ve onarımı konularında mühendisler yetiştirmeyi, uçak ve havacılıkla ilgili bir takım araştırma ve uygulama çalışmalarını yürütmeyi amaçlayan bölümdür. </a:t>
            </a:r>
          </a:p>
          <a:p>
            <a:r>
              <a:rPr lang="tr-TR" dirty="0"/>
              <a:t>Bu bölümde okumak isteyenlerin, matematik, fizik, kimya derslerinde başarılı, normalin üstünde bir genel akademik yeteneğe sahip, havacılığa ilgi duyan, dikkatli, şekil çizme yeteneği olan yaratıcı kimseler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53</a:t>
            </a:fld>
            <a:endParaRPr lang="tr-TR"/>
          </a:p>
        </p:txBody>
      </p:sp>
    </p:spTree>
    <p:extLst>
      <p:ext uri="{BB962C8B-B14F-4D97-AF65-F5344CB8AC3E}">
        <p14:creationId xmlns:p14="http://schemas.microsoft.com/office/powerpoint/2010/main" val="2337933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İÇ MİMARLIK VE ÇEVRE TASARIMI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 </a:t>
            </a:r>
          </a:p>
          <a:p>
            <a:r>
              <a:rPr lang="tr-TR" dirty="0"/>
              <a:t>Günümüzde, evlerin ve işyerlerinin dekorasyonu, fuar </a:t>
            </a:r>
            <a:r>
              <a:rPr lang="tr-TR" dirty="0" err="1"/>
              <a:t>standlarının</a:t>
            </a:r>
            <a:r>
              <a:rPr lang="tr-TR" dirty="0"/>
              <a:t>, </a:t>
            </a:r>
            <a:r>
              <a:rPr lang="tr-TR" dirty="0" err="1"/>
              <a:t>showroomların</a:t>
            </a:r>
            <a:r>
              <a:rPr lang="tr-TR" dirty="0"/>
              <a:t>, iş ve alışveriş merkezlerinin, hastanelerin, havaalanı otellerinin, çevresel hizmetlerin tasarımı; restorasyon ve mimari eserlerin korunması ve geleceğe yönelik tasarım gibi pek çok alanda iç mimarlara ve çevre tasarımcılarına olan gereksinimin arttığı gözlenmektedir. İç Mimarlık ve Çevre Tasarımı Bölümü, 4 yıllık programı ile, bu gereksinimlere yanıt vermek üzere, bu alanlara hakim, yeni profesyoneller kazandırmayı amaçlamaktadır. </a:t>
            </a:r>
          </a:p>
          <a:p>
            <a:r>
              <a:rPr lang="tr-TR" dirty="0"/>
              <a:t>İç Mimarlık ve Çevre Tasarımı programının, iç mimarlık programından farklı olarak, ders programında çevre tasarımı ile ilgili derslerde vardır.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54</a:t>
            </a:fld>
            <a:endParaRPr lang="tr-TR"/>
          </a:p>
        </p:txBody>
      </p:sp>
    </p:spTree>
    <p:extLst>
      <p:ext uri="{BB962C8B-B14F-4D97-AF65-F5344CB8AC3E}">
        <p14:creationId xmlns:p14="http://schemas.microsoft.com/office/powerpoint/2010/main" val="40528105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OTOMOTİV MÜHENDİSLİĞİ</a:t>
            </a:r>
            <a:endParaRPr lang="tr-TR" dirty="0"/>
          </a:p>
        </p:txBody>
      </p:sp>
      <p:sp>
        <p:nvSpPr>
          <p:cNvPr id="3" name="İçerik Yer Tutucusu 2"/>
          <p:cNvSpPr>
            <a:spLocks noGrp="1"/>
          </p:cNvSpPr>
          <p:nvPr>
            <p:ph idx="1"/>
          </p:nvPr>
        </p:nvSpPr>
        <p:spPr/>
        <p:txBody>
          <a:bodyPr>
            <a:normAutofit lnSpcReduction="10000"/>
          </a:bodyPr>
          <a:lstStyle/>
          <a:p>
            <a:r>
              <a:rPr lang="tr-TR" dirty="0" smtClean="0"/>
              <a:t></a:t>
            </a:r>
            <a:endParaRPr lang="tr-TR" dirty="0"/>
          </a:p>
          <a:p>
            <a:r>
              <a:rPr lang="tr-TR" dirty="0"/>
              <a:t> </a:t>
            </a:r>
          </a:p>
          <a:p>
            <a:r>
              <a:rPr lang="tr-TR" dirty="0"/>
              <a:t>Otomotiv endüstrisi, ülkemizde lider sektörlerden biri konumuna gelmiştir. Günümüzde binek otomobillerin yanı sıra, otobüs ve kamyon üretimi de yapılan ülkemizde, ihracatın önemli bir kısmı bu ürünlerle gerçekleştirilmektedir. Dünyanın önde gelen otomotiv üreticileri Türkiye’yi geleceğin otomotiv üretim merkezi olarak görmekte, yatırımlarını gün geçtikçe arttırmaktadırlar. </a:t>
            </a:r>
          </a:p>
          <a:p>
            <a:r>
              <a:rPr lang="tr-TR" dirty="0"/>
              <a:t>Otomotiv Mühendisliği Programında, öğrenciler uygulama ve tasarım ağırlıklı olarak eğitileceklerdir. Bu programdan mezun olduğu gün sektörde çalışmaya başlayabilecek mühendislerin yetişmesi amaçlanmıştır.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55</a:t>
            </a:fld>
            <a:endParaRPr lang="tr-TR"/>
          </a:p>
        </p:txBody>
      </p:sp>
    </p:spTree>
    <p:extLst>
      <p:ext uri="{BB962C8B-B14F-4D97-AF65-F5344CB8AC3E}">
        <p14:creationId xmlns:p14="http://schemas.microsoft.com/office/powerpoint/2010/main" val="25957352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HAVACILIK ELEKTRİK VE ELEKTRONİĞİ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 </a:t>
            </a:r>
          </a:p>
          <a:p>
            <a:r>
              <a:rPr lang="tr-TR" dirty="0"/>
              <a:t>Günümüzde kullanılan uçak, helikopter gibi araçların performansları ve güvenirlikleri geçmişe göre çok yüksek olup, bunların daha iyileri de tasarlanmaktadır. Bilgisayar ve elektronik teknolojisinin bu ilerlemedeki rolü ise, oldukça büyüktür. Kullanılan uçakların tamamı, bilgisayar kontrollü olarak uçabilme yeteneğine sahiptir. Böyle bir yüksek teknolojiyle üretilmiş olan uçakların ve diğer hava taşıtlarının bakım-onarımında çalışacak kişilerin de iyi eğitim almış, nitelikli elemanlar olması gerektiğinden bu bölüm açılmıştır. </a:t>
            </a:r>
          </a:p>
          <a:p>
            <a:r>
              <a:rPr lang="tr-TR" dirty="0"/>
              <a:t>Bu alanda çalışmak isteyenlerin, matematik ve fizik derslerinde başarılı, şekil-uzay ve mekanik yeteneğe sahip, dikkatli, titiz ve ayrıntılarla uğraşabilen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56</a:t>
            </a:fld>
            <a:endParaRPr lang="tr-TR"/>
          </a:p>
        </p:txBody>
      </p:sp>
    </p:spTree>
    <p:extLst>
      <p:ext uri="{BB962C8B-B14F-4D97-AF65-F5344CB8AC3E}">
        <p14:creationId xmlns:p14="http://schemas.microsoft.com/office/powerpoint/2010/main" val="4011477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UÇAK GÖVDE-MOTOR BAKIM </a:t>
            </a:r>
            <a:endParaRPr lang="tr-TR" dirty="0"/>
          </a:p>
        </p:txBody>
      </p:sp>
      <p:sp>
        <p:nvSpPr>
          <p:cNvPr id="3" name="İçerik Yer Tutucusu 2"/>
          <p:cNvSpPr>
            <a:spLocks noGrp="1"/>
          </p:cNvSpPr>
          <p:nvPr>
            <p:ph idx="1"/>
          </p:nvPr>
        </p:nvSpPr>
        <p:spPr/>
        <p:txBody>
          <a:bodyPr/>
          <a:lstStyle/>
          <a:p>
            <a:r>
              <a:rPr lang="tr-TR" dirty="0"/>
              <a:t> </a:t>
            </a:r>
          </a:p>
          <a:p>
            <a:r>
              <a:rPr lang="tr-TR" dirty="0"/>
              <a:t>Uçak gövde-motor bakımının amacı; uçakların gövdelerinin ve motorlarının yapımında çalışacak ara insan gücü yetiştirmektir. </a:t>
            </a:r>
          </a:p>
          <a:p>
            <a:r>
              <a:rPr lang="tr-TR" dirty="0"/>
              <a:t>Bu bölümde okumak isteyenlerin, temel bilim derslerinde başarılı, mekanik, şekil algısı ve uzay ilişkilerini görebilme gücüne sahip, el ve parmaklarını ustalıkla kullanabilen kişiler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57</a:t>
            </a:fld>
            <a:endParaRPr lang="tr-TR"/>
          </a:p>
        </p:txBody>
      </p:sp>
    </p:spTree>
    <p:extLst>
      <p:ext uri="{BB962C8B-B14F-4D97-AF65-F5344CB8AC3E}">
        <p14:creationId xmlns:p14="http://schemas.microsoft.com/office/powerpoint/2010/main" val="11944225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MALZEME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Mühendisler, üretime dönük yaptıkları her işte malzeme kullanmaktadırlar. Üretimin yapıldığı alana göre de ihtiyaç duyulan malzemeler birbirinden çok farklı olmaktadır. Havacılıkta kullanılan çok hafif yüksek dayanımlı alaşımlardan, bina yapımlarında petrol dağıtımının yapıldığı boru hatlarında kullanılan çelikten, bilgisayar </a:t>
            </a:r>
            <a:r>
              <a:rPr lang="tr-TR" dirty="0" err="1"/>
              <a:t>chiplerinde</a:t>
            </a:r>
            <a:r>
              <a:rPr lang="tr-TR" dirty="0"/>
              <a:t> kullanılan silikonlara kadar geniş yelpaze içinde yer alan malzemeler, malzeme mühendisliğinin uğraş alanıdır. </a:t>
            </a:r>
          </a:p>
          <a:p>
            <a:r>
              <a:rPr lang="tr-TR" dirty="0"/>
              <a:t>Bu bölümde okumak ve bu alanda çalışmak isteyenlerin, fen derslerinde başarılı, mekanik yeteneğe sahip, araştırmayı seven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58</a:t>
            </a:fld>
            <a:endParaRPr lang="tr-TR"/>
          </a:p>
        </p:txBody>
      </p:sp>
    </p:spTree>
    <p:extLst>
      <p:ext uri="{BB962C8B-B14F-4D97-AF65-F5344CB8AC3E}">
        <p14:creationId xmlns:p14="http://schemas.microsoft.com/office/powerpoint/2010/main" val="25000583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MALZEME BİLİMİ VE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lisans programının amacı; öğrencilere temel mühendislik bilgileri vermek, seramik, metal, polimer ve </a:t>
            </a:r>
            <a:r>
              <a:rPr lang="tr-TR" dirty="0" err="1"/>
              <a:t>kompozit</a:t>
            </a:r>
            <a:r>
              <a:rPr lang="tr-TR" dirty="0"/>
              <a:t> gibi geleneksel ve ileri teknoloji malzemelerinin tasarım ve uygulamaları için gerekli kuramsal ve uygulamalı bilgi ve becerileri kazandırmaktır. </a:t>
            </a:r>
          </a:p>
          <a:p>
            <a:r>
              <a:rPr lang="tr-TR" dirty="0"/>
              <a:t>Bu alanda çalışmak isteyenlerin, fen derslerinde başarılı, mekanik yeteneğe sahip, araştırma yapmayı seven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59</a:t>
            </a:fld>
            <a:endParaRPr lang="tr-TR"/>
          </a:p>
        </p:txBody>
      </p:sp>
    </p:spTree>
    <p:extLst>
      <p:ext uri="{BB962C8B-B14F-4D97-AF65-F5344CB8AC3E}">
        <p14:creationId xmlns:p14="http://schemas.microsoft.com/office/powerpoint/2010/main" val="3810723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FİZİK TEDAVİ VE REHABİLİTASYON </a:t>
            </a:r>
            <a:r>
              <a:rPr lang="tr-TR" dirty="0"/>
              <a:t/>
            </a:r>
            <a:br>
              <a:rPr lang="tr-TR" dirty="0"/>
            </a:br>
            <a:r>
              <a:rPr lang="tr-TR" dirty="0"/>
              <a:t> </a:t>
            </a:r>
            <a:br>
              <a:rPr lang="tr-TR" dirty="0"/>
            </a:br>
            <a:endParaRPr lang="tr-TR" dirty="0"/>
          </a:p>
        </p:txBody>
      </p:sp>
      <p:sp>
        <p:nvSpPr>
          <p:cNvPr id="3" name="İçerik Yer Tutucusu 2"/>
          <p:cNvSpPr>
            <a:spLocks noGrp="1"/>
          </p:cNvSpPr>
          <p:nvPr>
            <p:ph idx="1"/>
          </p:nvPr>
        </p:nvSpPr>
        <p:spPr/>
        <p:txBody>
          <a:bodyPr/>
          <a:lstStyle/>
          <a:p>
            <a:r>
              <a:rPr lang="tr-TR" dirty="0" smtClean="0"/>
              <a:t>Fizik </a:t>
            </a:r>
            <a:r>
              <a:rPr lang="tr-TR" dirty="0"/>
              <a:t>Tedavi ve Rehabilitasyon programı, doğuştan veya sonradan herhangi bir nedenle sakatlanan ve hekim tarafından tanısı konup, tedavi edilmesi gereken kimselere, çeşitli tedavi yöntemleri uygulayarak hastayı mümkün olduğu kadar bağımsız ve toplumda kendi işini görür duruma getirme konusunda eğitim ve araştırma yapar. </a:t>
            </a:r>
          </a:p>
          <a:p>
            <a:r>
              <a:rPr lang="tr-TR" dirty="0"/>
              <a:t>Bu bölümde öğrenim görmek isteyenlerin fen derslerinde başarılı, sabırlı, hoşgörülü, güler yüzlü ve insanlara yardımdan hoşlanan, sorumluluk sahibi kimseler olmaları gerekmektedir.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a:t>
            </a:fld>
            <a:endParaRPr lang="tr-TR"/>
          </a:p>
        </p:txBody>
      </p:sp>
    </p:spTree>
    <p:extLst>
      <p:ext uri="{BB962C8B-B14F-4D97-AF65-F5344CB8AC3E}">
        <p14:creationId xmlns:p14="http://schemas.microsoft.com/office/powerpoint/2010/main" val="288158856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JEODEZİ VE FOTOGRAMETRİ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Harita Mühendisliği de denilen bu bölümün amacı; yeryüzünün biçim ve boyutlarının ortaya çıkarılması ile yeryüzündeki noktaların fiziksel, küresel ve doğrusal pozisyonlarının en kesin biçimde ölçülmesidir. Bu programda ayrıca, harita aletlerinin fiziksel ve matematiksel yapım esasları da öğretilmektedir. </a:t>
            </a:r>
          </a:p>
          <a:p>
            <a:r>
              <a:rPr lang="tr-TR" dirty="0"/>
              <a:t>Jeodezi bölümünde okumak isteyenlerin, matematik, fizik ve geometri derslerinde başarılı, sayısal düşünme ve uzay ilişkilerini görebilme gücüne sahip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60</a:t>
            </a:fld>
            <a:endParaRPr lang="tr-TR"/>
          </a:p>
        </p:txBody>
      </p:sp>
    </p:spTree>
    <p:extLst>
      <p:ext uri="{BB962C8B-B14F-4D97-AF65-F5344CB8AC3E}">
        <p14:creationId xmlns:p14="http://schemas.microsoft.com/office/powerpoint/2010/main" val="1704315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ÜRETİM MÜHENDİSLİĞİ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 </a:t>
            </a:r>
          </a:p>
          <a:p>
            <a:r>
              <a:rPr lang="tr-TR" dirty="0"/>
              <a:t>Üretim, en genel anlamıyla hammadde, enerji, sermaye ve insan gücü girdileri kullanılarak çok çeşitli tezgah ve ekipmanlarda uygulanan işleme teknikleri ile ürün veya yarı ürün haline dönüştürülme sürecidir. Üretim gelişen teknolojiyle birlikte basit atölye tipi üretimden karmaşık sistemlerle gerçekleştirilen üretime dönüşmüştür. Üretim mühendisliği bölümü de, özellikle hassas, karmaşık ve bütünleşik üretim yöntemleri ile bu yöntemleri gerçekleştirebilecek üretim sistemlerinin teknik anlamda tasarımı, uygulanması ve kontrolü ile ilgilenen bir mühendisliktir. </a:t>
            </a:r>
          </a:p>
          <a:p>
            <a:r>
              <a:rPr lang="tr-TR" dirty="0"/>
              <a:t>Üretim mühendisliğinde okumak ve bu alanda çalışmak isteyenlerin, matematik, fizik, kimya derslerinde başarılı, şekil-uzay, mekanik yeteneğe ve tasarım gücüne sahip kişiler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61</a:t>
            </a:fld>
            <a:endParaRPr lang="tr-TR"/>
          </a:p>
        </p:txBody>
      </p:sp>
    </p:spTree>
    <p:extLst>
      <p:ext uri="{BB962C8B-B14F-4D97-AF65-F5344CB8AC3E}">
        <p14:creationId xmlns:p14="http://schemas.microsoft.com/office/powerpoint/2010/main" val="4140958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İMALAT MÜHENDİSLİĞİ </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r>
              <a:rPr lang="tr-TR" dirty="0"/>
              <a:t> </a:t>
            </a:r>
          </a:p>
          <a:p>
            <a:r>
              <a:rPr lang="tr-TR" dirty="0"/>
              <a:t>İmalat geçmişte, başlangıç malzemesinin ürüne dönüştürülerek katma değer oluşturulması eylemi olarak tanımlanırdı. Günümüzde imalat artık basit bir eylem olmaktan çıkarak, ürün geliştirme, imalat sürecinin seçilmesi, süreçlerin yönetimi, taşıma ve dağıtım, sistem entegrasyonu ve müşteri desteği gibi birçok halkadan oluşmaktadır. İşletmeler bunları gerçekleştirirken, malzeme, para, zaman, mekan, işgücü gereksinimi ve çevre kirliliğini en azda tutarak en verimli şekilde yapılmasını talep etmektedirler. İmalat mühendisliği programı da; bu alanda uzmanlaşacak kişiler yetiştirmeyi amaçlamaktadır. İmalat mühendisi olmak isteyenlerin; matematik ve fizik derslerinde başarılı, sayısal ve şekil-uzay yeteneğine sahip, yaratıcı, öngörü sahibi, mekanik planlama yeteneği ve insan ilişkileri iyi olan kimseler olmaları beklenir.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62</a:t>
            </a:fld>
            <a:endParaRPr lang="tr-TR"/>
          </a:p>
        </p:txBody>
      </p:sp>
    </p:spTree>
    <p:extLst>
      <p:ext uri="{BB962C8B-B14F-4D97-AF65-F5344CB8AC3E}">
        <p14:creationId xmlns:p14="http://schemas.microsoft.com/office/powerpoint/2010/main" val="19714775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MİKROELEKTRONİK MÜHENDİSLİĞİ </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a:t> </a:t>
            </a:r>
          </a:p>
          <a:p>
            <a:r>
              <a:rPr lang="tr-TR" dirty="0" err="1"/>
              <a:t>Mikroelektronik</a:t>
            </a:r>
            <a:r>
              <a:rPr lang="tr-TR" dirty="0"/>
              <a:t> mühendisliği, çağımızın teknolojik gelişmelerinin en önemli alanlarından biridir. Küçük boyuttaki silikon </a:t>
            </a:r>
            <a:r>
              <a:rPr lang="tr-TR" dirty="0" err="1"/>
              <a:t>kırmıktan</a:t>
            </a:r>
            <a:r>
              <a:rPr lang="tr-TR" dirty="0"/>
              <a:t>(</a:t>
            </a:r>
            <a:r>
              <a:rPr lang="tr-TR" dirty="0" err="1"/>
              <a:t>chip</a:t>
            </a:r>
            <a:r>
              <a:rPr lang="tr-TR" dirty="0"/>
              <a:t>), yüksek hızlı bilgisayarların, mikroişlemcilerin ve portatif bilgisayarların yapılması, öncelikle </a:t>
            </a:r>
            <a:r>
              <a:rPr lang="tr-TR" dirty="0" err="1"/>
              <a:t>mikroelektronik</a:t>
            </a:r>
            <a:r>
              <a:rPr lang="tr-TR" dirty="0"/>
              <a:t> mühendisliğindeki gelişmelere bağlıdır. </a:t>
            </a:r>
          </a:p>
          <a:p>
            <a:r>
              <a:rPr lang="tr-TR" dirty="0"/>
              <a:t>Teknolojik gelişmeler sayesinde, </a:t>
            </a:r>
            <a:r>
              <a:rPr lang="tr-TR" dirty="0" err="1"/>
              <a:t>mikroskopik</a:t>
            </a:r>
            <a:r>
              <a:rPr lang="tr-TR" dirty="0"/>
              <a:t> boyuttaki mikro-mekanik </a:t>
            </a:r>
            <a:r>
              <a:rPr lang="tr-TR" dirty="0" err="1"/>
              <a:t>sensörler</a:t>
            </a:r>
            <a:r>
              <a:rPr lang="tr-TR" dirty="0"/>
              <a:t> elektronik devrelerle birlikte aynı </a:t>
            </a:r>
            <a:r>
              <a:rPr lang="tr-TR" dirty="0" err="1"/>
              <a:t>chip</a:t>
            </a:r>
            <a:r>
              <a:rPr lang="tr-TR" dirty="0"/>
              <a:t> üzerine yerleştirilebilmektedir. Kucak yada avuç içi gibi portatif bilgisayarlar, çoklu </a:t>
            </a:r>
          </a:p>
          <a:p>
            <a:r>
              <a:rPr lang="tr-TR" dirty="0"/>
              <a:t>medya aygıtları, </a:t>
            </a:r>
            <a:r>
              <a:rPr lang="tr-TR" dirty="0" err="1"/>
              <a:t>mikrosensörler</a:t>
            </a:r>
            <a:r>
              <a:rPr lang="tr-TR" dirty="0"/>
              <a:t>, tıpta kullanılan ve vücuda yerleştirilen </a:t>
            </a:r>
            <a:r>
              <a:rPr lang="tr-TR" dirty="0" err="1"/>
              <a:t>mikroaraçlar</a:t>
            </a:r>
            <a:r>
              <a:rPr lang="tr-TR" dirty="0"/>
              <a:t> mikro-elektronik teknolojisi sayesinde gerçekleştirilmiştir. </a:t>
            </a:r>
          </a:p>
          <a:p>
            <a:r>
              <a:rPr lang="tr-TR" dirty="0"/>
              <a:t>Bu alanda okumak ve çalışmak isteyenlerin, üstün bir sayısal yeteneğin yanında, mekanik ve şekil-uzay yeteneğine sahip, araştırıcı ve yaratıcı kimseler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63</a:t>
            </a:fld>
            <a:endParaRPr lang="tr-TR"/>
          </a:p>
        </p:txBody>
      </p:sp>
    </p:spTree>
    <p:extLst>
      <p:ext uri="{BB962C8B-B14F-4D97-AF65-F5344CB8AC3E}">
        <p14:creationId xmlns:p14="http://schemas.microsoft.com/office/powerpoint/2010/main" val="19629851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KONTROL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Kontrol mühendisliği programının amacı; ulaşım, büyük oteller, iş merkezleri, bankalar ve sanayinin her dalında kalitenin ve verimliliğin arttırılmasını sağlayan otomasyon sistemleriyle, hava, ısı ve basıncı kontrol eden aletlerin tasarımı konularında kuramsal bilgiye sahip elemanlar yetiştirmektir. </a:t>
            </a:r>
          </a:p>
          <a:p>
            <a:r>
              <a:rPr lang="tr-TR" dirty="0"/>
              <a:t>Bu alana yönelmek isteyen kişilerin, matematik ve fizik derslerinde başarılı, şekil-uzay yeteneğine ve mekanik ilgiye sahip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64</a:t>
            </a:fld>
            <a:endParaRPr lang="tr-TR"/>
          </a:p>
        </p:txBody>
      </p:sp>
    </p:spTree>
    <p:extLst>
      <p:ext uri="{BB962C8B-B14F-4D97-AF65-F5344CB8AC3E}">
        <p14:creationId xmlns:p14="http://schemas.microsoft.com/office/powerpoint/2010/main" val="29586802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ELEKTRİK – ELEKTRONİK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Elektrik – Elektronik programının amacı; kuvvetli (elektrik) ve zayıf (elektronik) akımlarla çalışan sistem ve aletlerin yapımı, geliştirilmesi ile ilgili eğitim ve araştırma yapmaktır. </a:t>
            </a:r>
          </a:p>
          <a:p>
            <a:r>
              <a:rPr lang="tr-TR" dirty="0"/>
              <a:t>Bu bölümde okumak isteyenlerin, matematik, fizik, kimya gibi fen </a:t>
            </a:r>
            <a:r>
              <a:rPr lang="tr-TR" dirty="0" err="1"/>
              <a:t>derlerinde</a:t>
            </a:r>
            <a:r>
              <a:rPr lang="tr-TR" dirty="0"/>
              <a:t> başarılı, üstün bir akademik yeteneğe ve güçlü bir belleğe sahip, dikkatli, sabırlı ve yaratıcı kişiler olmaları beklenir.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65</a:t>
            </a:fld>
            <a:endParaRPr lang="tr-TR"/>
          </a:p>
        </p:txBody>
      </p:sp>
    </p:spTree>
    <p:extLst>
      <p:ext uri="{BB962C8B-B14F-4D97-AF65-F5344CB8AC3E}">
        <p14:creationId xmlns:p14="http://schemas.microsoft.com/office/powerpoint/2010/main" val="28308161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YAZILIM MÜHENDİSLİĞİ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 </a:t>
            </a:r>
          </a:p>
          <a:p>
            <a:r>
              <a:rPr lang="tr-TR" dirty="0"/>
              <a:t>Yazılım mühendisliği programında, bilgisayar programcılığı yanında yazılım tasarımı alanında da uzmanlaşma eğitimi verilir. Yazılım mühendisi, mühendislik alanındaki en etkin yazılımları gerçekleştirmekle sorumludur. </a:t>
            </a:r>
          </a:p>
          <a:p>
            <a:r>
              <a:rPr lang="tr-TR" dirty="0"/>
              <a:t>Yazılım mühendisi, kurumların ve kişilerin kullandıkları veya kullanacakları programlarda ne istediklerini, neye ihtiyaç duyacaklarını dikkate alarak, önce o konuyla ilgili bilgisayar programı hazırlar, daha sonra da program kullanıcılarının anlayabileceği bir dile dönüştürerek yazılımını yapmış olur. </a:t>
            </a:r>
          </a:p>
          <a:p>
            <a:r>
              <a:rPr lang="tr-TR" dirty="0"/>
              <a:t>Yazılım mühendisliği programında okumak ve bu alanda çalışmak isteyenlerin, matematik derslerinde başarılı, analitik düşünme yeteneğine sahip, yaratıcı, dikkatli ve ayrıntılarla uğraşabilen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66</a:t>
            </a:fld>
            <a:endParaRPr lang="tr-TR"/>
          </a:p>
        </p:txBody>
      </p:sp>
    </p:spTree>
    <p:extLst>
      <p:ext uri="{BB962C8B-B14F-4D97-AF65-F5344CB8AC3E}">
        <p14:creationId xmlns:p14="http://schemas.microsoft.com/office/powerpoint/2010/main" val="31362868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ENDÜSTRİ SİSTEMLERİ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Endüstri Sistemleri Mühendisliği, hizmet ve ürünlerin en iyi biçimde üretimi ve dağıtımı için gerekli olan araç-gereç, bilgi, para ve malzemelerin etkin kullanımını sağlayacak sistemleri tasarlayan bir bilim alanıdır. </a:t>
            </a:r>
          </a:p>
          <a:p>
            <a:r>
              <a:rPr lang="tr-TR" dirty="0"/>
              <a:t>Endüstri Sistemleri Mühendisleri, çalışmalarında sistem yaklaşımı ve sistem düşüncesi doğrultusunda, matematik, yöneylem araştırması, istatistik ve bilişim bilimleri, sosyal ve doğa bilimleri bilgileri ile mühendislik analiz ve tasarım prensiplerini gelişen bilgisayar ve yazılım teknolojilerini de entegre ederek bir arada kullanma becerilerine sahiptirler.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67</a:t>
            </a:fld>
            <a:endParaRPr lang="tr-TR"/>
          </a:p>
        </p:txBody>
      </p:sp>
    </p:spTree>
    <p:extLst>
      <p:ext uri="{BB962C8B-B14F-4D97-AF65-F5344CB8AC3E}">
        <p14:creationId xmlns:p14="http://schemas.microsoft.com/office/powerpoint/2010/main" val="12611168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CEVHER HAZIRLAMA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Cevher Hazırlama Mühendisliği, üretilen doğal kaynakların </a:t>
            </a:r>
            <a:r>
              <a:rPr lang="tr-TR" dirty="0" err="1"/>
              <a:t>metalurji</a:t>
            </a:r>
            <a:r>
              <a:rPr lang="tr-TR" dirty="0"/>
              <a:t>, demir-çelik, cam, seramik, çimento, deterjan, inşaat malzemeleri, boya endüstrisi ve enerji üretimi gibi değişik alanlarda kullanılabilir hale getirilmesi aşamalarını izleyen bir meslektir. </a:t>
            </a:r>
          </a:p>
          <a:p>
            <a:r>
              <a:rPr lang="tr-TR" dirty="0"/>
              <a:t>Bu bölümden mezun olanlar, </a:t>
            </a:r>
            <a:r>
              <a:rPr lang="tr-TR" dirty="0" err="1"/>
              <a:t>metalurjik</a:t>
            </a:r>
            <a:r>
              <a:rPr lang="tr-TR" dirty="0"/>
              <a:t> zenginleştirme, altın, platin ve değerli metaller üretimine yönelik zenginleştirme, demir-çelik, cam, seramik, termik santraller, katı yakıt üretimi, nükleer hammadde üretimi ile toprak ıslah çalışmasında görev alacaklardır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68</a:t>
            </a:fld>
            <a:endParaRPr lang="tr-TR"/>
          </a:p>
        </p:txBody>
      </p:sp>
    </p:spTree>
    <p:extLst>
      <p:ext uri="{BB962C8B-B14F-4D97-AF65-F5344CB8AC3E}">
        <p14:creationId xmlns:p14="http://schemas.microsoft.com/office/powerpoint/2010/main" val="42835911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ENERJİ SİSTEMLERİ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Günümüzde artan nüfusla birlikte modern yaşamın gereksinimlerinin çeşitlenerek artması sonucu, enerji tüketimi artmakta, ucuz ve temiz enerji üretim yöntemlerinin bulunması, mevcut enerji üretim sistemlerinin verimli şekilde kullanılması önem arz etmektedir. Enerji Sistemleri Mühendisliği, çok geniş bir alanda birçok disiplini içinde barındıran bir konu olup, ihtisaslaşmayı gerektirmektedir.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69</a:t>
            </a:fld>
            <a:endParaRPr lang="tr-TR"/>
          </a:p>
        </p:txBody>
      </p:sp>
    </p:spTree>
    <p:extLst>
      <p:ext uri="{BB962C8B-B14F-4D97-AF65-F5344CB8AC3E}">
        <p14:creationId xmlns:p14="http://schemas.microsoft.com/office/powerpoint/2010/main" val="393614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BESLENME VE DİYETETİK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programın amacı, beslenme ve besinlerle ilgili ilkelerin, sağlığın korunması ve hastalıkların iyileştirilmesi çalışmalarının uygulanması alanında çalışacak insan gücünü yetiştirmek ve bu alanda araştırma yapmaktır. </a:t>
            </a:r>
          </a:p>
          <a:p>
            <a:r>
              <a:rPr lang="tr-TR" dirty="0"/>
              <a:t>Bu alanda öğrenim görmek ve çalışmak isteyenlerin özellikle kimya dersinde başarılı, doğa bilimlerine meraklı olmaları gerekir. Ayrıca, sabırlı, başkaları ile işbirliği yapabilen, düşüncelerini başkalarına aktarıp onları etkileyebilen kişiler, bu alanda başarılı olabilirler.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a:t>
            </a:fld>
            <a:endParaRPr lang="tr-TR"/>
          </a:p>
        </p:txBody>
      </p:sp>
    </p:spTree>
    <p:extLst>
      <p:ext uri="{BB962C8B-B14F-4D97-AF65-F5344CB8AC3E}">
        <p14:creationId xmlns:p14="http://schemas.microsoft.com/office/powerpoint/2010/main" val="80556419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SERAMİK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programın amacı; hem geleneksel seramik hem ileri teknoloji seramiği üretimi yapan sektörlere seramik mühendisi yetiştirmektir. </a:t>
            </a:r>
          </a:p>
          <a:p>
            <a:r>
              <a:rPr lang="tr-TR" dirty="0"/>
              <a:t>Bu bölümde okumak isteyenlerin, matematik, fizik, kimya gibi derslerde başarılı, mekanik yeteneğe ve yaratıcılığa sahip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70</a:t>
            </a:fld>
            <a:endParaRPr lang="tr-TR"/>
          </a:p>
        </p:txBody>
      </p:sp>
    </p:spTree>
    <p:extLst>
      <p:ext uri="{BB962C8B-B14F-4D97-AF65-F5344CB8AC3E}">
        <p14:creationId xmlns:p14="http://schemas.microsoft.com/office/powerpoint/2010/main" val="33568549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ENDÜSTRİ ÜRÜNLERİ TASARIMI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bölüm, endüstride üretilmesi düşünülen bir eşyanın kullanışlılığını estetik yönlerini de gözden uzak tutmaksızın biçimini bunun hangi madde kullanılarak ve nasıl bir süreç izlenilerek yapılması hususunda araştırma ve eğitim yapar. </a:t>
            </a:r>
          </a:p>
          <a:p>
            <a:r>
              <a:rPr lang="tr-TR" dirty="0"/>
              <a:t>Bu bölümde okumak isteyenler, matematik, fizik dersleriyle sosyoloji, psikoloji ve sanat tarihi gibi sosyal derslere de ilgi duymalıdır. Ayrıca, tasarladıklarını 2 boyutlu çizme ve 3 boyutlu nesneler haline dönüştürecek yeteneklere, yaratıcı ve sistematik düşünce yapısına sahip olmalıdır.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71</a:t>
            </a:fld>
            <a:endParaRPr lang="tr-TR"/>
          </a:p>
        </p:txBody>
      </p:sp>
    </p:spTree>
    <p:extLst>
      <p:ext uri="{BB962C8B-B14F-4D97-AF65-F5344CB8AC3E}">
        <p14:creationId xmlns:p14="http://schemas.microsoft.com/office/powerpoint/2010/main" val="27596761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NÜKLEER ENERJİ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Nükleer enerji; atom çekirdeğinin parçalanmasından doğan bir enerjidir. Bu programın amacı; nükleer enerjinin üretilmesi, geliştirilmesi ve barışçı amaçlarla kullanılması ile ilgili eğitim ve araştırma yapmaktır. </a:t>
            </a:r>
          </a:p>
          <a:p>
            <a:r>
              <a:rPr lang="tr-TR" dirty="0"/>
              <a:t>Bu bölümde okumak isteyenlerin, üstün bir akademik yeteneğe sahip, araştırma ve incelemeye meraklı kişiler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72</a:t>
            </a:fld>
            <a:endParaRPr lang="tr-TR"/>
          </a:p>
        </p:txBody>
      </p:sp>
    </p:spTree>
    <p:extLst>
      <p:ext uri="{BB962C8B-B14F-4D97-AF65-F5344CB8AC3E}">
        <p14:creationId xmlns:p14="http://schemas.microsoft.com/office/powerpoint/2010/main" val="40261998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HİDROJEOLOJİ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programın amacı; yerkabuğu içindeki suların aranıp bulunmasını, yatay ve düşey dağılışlarını, hareketlerini, fiziksel ve kimyasal özelliklerini, bu sulardan yararlanma yollarını araştırmaktır. </a:t>
            </a:r>
          </a:p>
          <a:p>
            <a:r>
              <a:rPr lang="tr-TR" dirty="0"/>
              <a:t>Bu bölümde okumak isteyen bir kişinin, fizik, kimya derslerinde başarılı, doğayı seven, açık havada çalışmaktan hoşlanan, meraklı ve sabırlı bir araştırmacı olması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73</a:t>
            </a:fld>
            <a:endParaRPr lang="tr-TR"/>
          </a:p>
        </p:txBody>
      </p:sp>
    </p:spTree>
    <p:extLst>
      <p:ext uri="{BB962C8B-B14F-4D97-AF65-F5344CB8AC3E}">
        <p14:creationId xmlns:p14="http://schemas.microsoft.com/office/powerpoint/2010/main" val="17893735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DENİZ ULAŞTIRMA İŞLETME MÜHENDİSLİĞİ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 </a:t>
            </a:r>
          </a:p>
          <a:p>
            <a:r>
              <a:rPr lang="tr-TR" dirty="0"/>
              <a:t>Bu bölümün amacı; denizcilik sektörünün ihtiyacı olan lisans düzeyinde eğitim almış elemanlar </a:t>
            </a:r>
            <a:r>
              <a:rPr lang="tr-TR" dirty="0" err="1"/>
              <a:t>yetiştirmektir.Bölümde</a:t>
            </a:r>
            <a:r>
              <a:rPr lang="tr-TR" dirty="0"/>
              <a:t>, gemi yönetimi, gemi makineleri işletme ve deniz ulaştırma işletme bölümleri vardır. </a:t>
            </a:r>
          </a:p>
          <a:p>
            <a:r>
              <a:rPr lang="tr-TR" dirty="0"/>
              <a:t>Bu bölümde okumak </a:t>
            </a:r>
            <a:r>
              <a:rPr lang="tr-TR" dirty="0" err="1"/>
              <a:t>için,matematik</a:t>
            </a:r>
            <a:r>
              <a:rPr lang="tr-TR" dirty="0"/>
              <a:t>, fizik derslerinde başarılı, gemi makineleri bölümü için mekanik ve şekil-uzay yeteneği olan, deniz ulaştırma işletme bölümünü seçeceklerinde işletme, ekonomi ve hukuk gibi konulara ilgi duymaları gerekir. Ayrıca, denizcilik mesleğinin gerektirdiği uzun süre denizde kalma, olaylar karşısında soğukkanlı davranabilme, birlikte çalıştığı arkadaşlarının can güvenliğini sağlayabilme, çabuk karar verme gibi özelliklerinin de olması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74</a:t>
            </a:fld>
            <a:endParaRPr lang="tr-TR"/>
          </a:p>
        </p:txBody>
      </p:sp>
    </p:spTree>
    <p:extLst>
      <p:ext uri="{BB962C8B-B14F-4D97-AF65-F5344CB8AC3E}">
        <p14:creationId xmlns:p14="http://schemas.microsoft.com/office/powerpoint/2010/main" val="18867692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GEMİ İNŞAAT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Gemi inşaatı mühendisliği programının amacı; deniz taşıtlarının tasarımı, projelendirilmesi ve geliştirilmesi konularında çalışacak olan elemanları yetiştirmektir. </a:t>
            </a:r>
          </a:p>
          <a:p>
            <a:r>
              <a:rPr lang="tr-TR" dirty="0"/>
              <a:t>Bu bölümde öğrenim görmek ve çalışmak isteyenlerin, matematik ve fen derslerinde başarılı, mekanik ve uzay ilişkileri yeteneğine sahip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75</a:t>
            </a:fld>
            <a:endParaRPr lang="tr-TR"/>
          </a:p>
        </p:txBody>
      </p:sp>
    </p:spTree>
    <p:extLst>
      <p:ext uri="{BB962C8B-B14F-4D97-AF65-F5344CB8AC3E}">
        <p14:creationId xmlns:p14="http://schemas.microsoft.com/office/powerpoint/2010/main" val="1878053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DENİZ TEKNOLOJİSİ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programın amacı; denizlerin korunması, sularda yaşayan canlıların niteliği, su ve denizlerin temizlenmesi, su ürünleri yetiştiriciliği, yetiştirilen ürünlerin işletme ve değerlendirilmesinde kullanılacak olan araç ve yapıları dizayn eder ve iletir. Ayrıca, deniz yüzeyinde seyreden taşıtların yapım ve onarım konularında da eğitim verir. </a:t>
            </a:r>
          </a:p>
          <a:p>
            <a:r>
              <a:rPr lang="tr-TR" dirty="0"/>
              <a:t>Bu bölümde okumak isteyenlerin, matematik ve fen derslerinde başarılı, denizi ve doğayı seven, canlı varlıklara ilgi duyan, iyi bir gözlemci olması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76</a:t>
            </a:fld>
            <a:endParaRPr lang="tr-TR"/>
          </a:p>
        </p:txBody>
      </p:sp>
    </p:spTree>
    <p:extLst>
      <p:ext uri="{BB962C8B-B14F-4D97-AF65-F5344CB8AC3E}">
        <p14:creationId xmlns:p14="http://schemas.microsoft.com/office/powerpoint/2010/main" val="14473498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UÇAK ELEKTRİK VE ELEKTRONİĞİ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bölümün amacı; uçakların emniyetli bir biçimde inip kalkmasını ve seyrüseferini sağlayan hava limanlarındaki elektronik cihazların monte edilmesi, kullanımı ve bakımıyla birlikte, uçaktan çeşitli nedenlerle sökülmüş olan elektronik parçaların onarılarak kullanılır hale gelmesini sağlayacak olan teknik elemanların yetiştirildiği bir bölümdür. </a:t>
            </a:r>
          </a:p>
          <a:p>
            <a:r>
              <a:rPr lang="tr-TR" dirty="0"/>
              <a:t>Bu bölümde okumak isteyenlerin, matematik ve fizik derslerinde başarılı, mekanik ve şekil, uzay ilişkilerini görebilme yeteneğine sahip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77</a:t>
            </a:fld>
            <a:endParaRPr lang="tr-TR"/>
          </a:p>
        </p:txBody>
      </p:sp>
    </p:spTree>
    <p:extLst>
      <p:ext uri="{BB962C8B-B14F-4D97-AF65-F5344CB8AC3E}">
        <p14:creationId xmlns:p14="http://schemas.microsoft.com/office/powerpoint/2010/main" val="6962714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TELEKOMÜNİKASYON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r>
              <a:rPr lang="tr-TR" b="1" dirty="0"/>
              <a:t>TELEKOMÜNİKASYON MÜHENDİSLİĞİ </a:t>
            </a:r>
            <a:endParaRPr lang="tr-TR" dirty="0"/>
          </a:p>
          <a:p>
            <a:r>
              <a:rPr lang="tr-TR" dirty="0"/>
              <a:t> </a:t>
            </a:r>
          </a:p>
          <a:p>
            <a:r>
              <a:rPr lang="tr-TR" dirty="0"/>
              <a:t>Telekomünikasyon mühendisliği programının amacı; haberleşme ve işaret işleme konularında kuramsal bilgiye sahip, haberin üretimi, dağıtımı ve algılanması süreçlerinde gerekli uygulamaları yapabilen elemanlar yetiştirmektir. </a:t>
            </a:r>
          </a:p>
          <a:p>
            <a:r>
              <a:rPr lang="tr-TR" dirty="0"/>
              <a:t>Bu bölümde okumak ve bu alanda çalışmak isteyenlerin, üstün bir akademik yeteneğe sahip, matematik, fizik, kimya ve ekonomiyle ilgili ve yetenekli, yaratıcı kimseler olmaları gerekir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78</a:t>
            </a:fld>
            <a:endParaRPr lang="tr-TR"/>
          </a:p>
        </p:txBody>
      </p:sp>
    </p:spTree>
    <p:extLst>
      <p:ext uri="{BB962C8B-B14F-4D97-AF65-F5344CB8AC3E}">
        <p14:creationId xmlns:p14="http://schemas.microsoft.com/office/powerpoint/2010/main" val="17088211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ELEKTRONİK VE HABERLEŞME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mühendislik programının amacı; zayıf akımlarla çalışan ve özellikle haberleşme alanında kullanılan aletlerin ve sistemlerin yapımı, geliştirilmesi ve bakımını yapacak olan teknik elemanlar yetiştirmektir. </a:t>
            </a:r>
          </a:p>
          <a:p>
            <a:r>
              <a:rPr lang="tr-TR" dirty="0"/>
              <a:t>Bu bölümde okumak isteyenlerin, matematik, fizik ve kimya derslerinde başarılı, üstün bir akademik ve sayısal yeteneğe sahip, dikkatli, merak duygusu yüksek, sabırlı ve yaratıcılık yeteneği olan kimseler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79</a:t>
            </a:fld>
            <a:endParaRPr lang="tr-TR"/>
          </a:p>
        </p:txBody>
      </p:sp>
    </p:spTree>
    <p:extLst>
      <p:ext uri="{BB962C8B-B14F-4D97-AF65-F5344CB8AC3E}">
        <p14:creationId xmlns:p14="http://schemas.microsoft.com/office/powerpoint/2010/main" val="1854475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VETERİNER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Veteriner fakültelerinin amacı, evcil hayvan nesillerinin iyileştirilmesi, sağlıklarının korunması, hastalıklarının tedavisi, salgın hastalıklarının önlenmesi, hayvansal ürünlerinin artırılması, hayvansal besinlerin niteliğinin ve insan sağlığına uygunluğunun kontrolü konularında eğitim, öğretim, araştırma ve uygulama yapmaktadır. </a:t>
            </a:r>
          </a:p>
          <a:p>
            <a:r>
              <a:rPr lang="tr-TR" dirty="0"/>
              <a:t>Veteriner hekim olmak isteyenlerin özellikle kimya ve biyoloji derslerine ilgi duymaları, hayvanları seven, ilgilenen, gerektiğinde açık havada çalışmaktan zevk alan kişiler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8</a:t>
            </a:fld>
            <a:endParaRPr lang="tr-TR"/>
          </a:p>
        </p:txBody>
      </p:sp>
    </p:spTree>
    <p:extLst>
      <p:ext uri="{BB962C8B-B14F-4D97-AF65-F5344CB8AC3E}">
        <p14:creationId xmlns:p14="http://schemas.microsoft.com/office/powerpoint/2010/main" val="402907886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METEOROLOJİ MÜHENDİSLİĞİ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 atmosfer olayları konusunda araştırma ve eğitim yapar. </a:t>
            </a:r>
          </a:p>
          <a:p>
            <a:r>
              <a:rPr lang="tr-TR" dirty="0"/>
              <a:t>Meteoroloji bölümünde okumak isteyenlerin, matematik, fizik, kimya derslerinde başarılı, şekil uzay ilişkilerini görebilen, astronomi ve coğrafyaya ilgi duyan, el ve göz koordinasyonu olan, sabırlı, dikkatli ve iyi gözlemci olmaları gerekir.. </a:t>
            </a:r>
          </a:p>
          <a:p>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80</a:t>
            </a:fld>
            <a:endParaRPr lang="tr-TR"/>
          </a:p>
        </p:txBody>
      </p:sp>
    </p:spTree>
    <p:extLst>
      <p:ext uri="{BB962C8B-B14F-4D97-AF65-F5344CB8AC3E}">
        <p14:creationId xmlns:p14="http://schemas.microsoft.com/office/powerpoint/2010/main" val="2986273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MOLEKÜLER BİYOLOJİ VE GENETİK </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 </a:t>
            </a:r>
          </a:p>
          <a:p>
            <a:r>
              <a:rPr lang="tr-TR" dirty="0"/>
              <a:t>Bu programın amacı, canlı ile ilgili güncel ve temel konuları araştıracak, çeşitli biyolojik olayların molekül yapısı ve hücre işlevleri ile ilişkisini inceleyecek ve araştırmalarını sürdürecek elemanlar yetiştirmektir. </a:t>
            </a:r>
          </a:p>
          <a:p>
            <a:r>
              <a:rPr lang="tr-TR" dirty="0"/>
              <a:t>Bu alanda başarılı olmak için, bilimsel çalışmayı sevmek esastır. Moleküler Biyoloji ve Genetik bölümü, iyi bir fen ve matematik bilgisine sahip, sabırlı, başladığı işi tamamlayabilen araştırıcı ve yaratıcı karakterdeki öğrencilerin seçebilecekleri bir programdır</a:t>
            </a:r>
            <a:endParaRPr lang="tr-TR" dirty="0"/>
          </a:p>
        </p:txBody>
      </p:sp>
      <p:sp>
        <p:nvSpPr>
          <p:cNvPr id="4" name="Slayt Numarası Yer Tutucusu 3"/>
          <p:cNvSpPr>
            <a:spLocks noGrp="1"/>
          </p:cNvSpPr>
          <p:nvPr>
            <p:ph type="sldNum" sz="quarter" idx="12"/>
          </p:nvPr>
        </p:nvSpPr>
        <p:spPr/>
        <p:txBody>
          <a:bodyPr/>
          <a:lstStyle/>
          <a:p>
            <a:fld id="{76580113-3642-4FF6-B27C-B9549923EB91}" type="slidenum">
              <a:rPr lang="tr-TR" smtClean="0"/>
              <a:t>9</a:t>
            </a:fld>
            <a:endParaRPr lang="tr-TR"/>
          </a:p>
        </p:txBody>
      </p:sp>
    </p:spTree>
    <p:extLst>
      <p:ext uri="{BB962C8B-B14F-4D97-AF65-F5344CB8AC3E}">
        <p14:creationId xmlns:p14="http://schemas.microsoft.com/office/powerpoint/2010/main" val="28224696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44</TotalTime>
  <Words>849</Words>
  <Application>Microsoft Office PowerPoint</Application>
  <PresentationFormat>Geniş ekran</PresentationFormat>
  <Paragraphs>400</Paragraphs>
  <Slides>80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80</vt:i4>
      </vt:variant>
    </vt:vector>
  </HeadingPairs>
  <TitlesOfParts>
    <vt:vector size="85" baseType="lpstr">
      <vt:lpstr>Arial</vt:lpstr>
      <vt:lpstr>Calibri</vt:lpstr>
      <vt:lpstr>Century Gothic</vt:lpstr>
      <vt:lpstr>Wingdings 3</vt:lpstr>
      <vt:lpstr>İyon Toplantı Odası</vt:lpstr>
      <vt:lpstr>Sayısal meslekler</vt:lpstr>
      <vt:lpstr>TIP</vt:lpstr>
      <vt:lpstr>DİŞ HEKİMLİĞİ  </vt:lpstr>
      <vt:lpstr>ECZACILIK  </vt:lpstr>
      <vt:lpstr>BİYOMEDİKAL MÜHENDİSLİĞİ  </vt:lpstr>
      <vt:lpstr>FİZİK TEDAVİ VE REHABİLİTASYON    </vt:lpstr>
      <vt:lpstr>BESLENME VE DİYETETİK  </vt:lpstr>
      <vt:lpstr> VETERİNER  </vt:lpstr>
      <vt:lpstr>MOLEKÜLER BİYOLOJİ VE GENETİK  </vt:lpstr>
      <vt:lpstr>KİMYA MÜHENDİSLİĞİ  </vt:lpstr>
      <vt:lpstr> BİYOKİMYA  </vt:lpstr>
      <vt:lpstr>BİYOMÜHENDİSLİK  </vt:lpstr>
      <vt:lpstr>FİZİK MÜHENDİSLİĞİ  </vt:lpstr>
      <vt:lpstr>MATEMATİK</vt:lpstr>
      <vt:lpstr>MATEMATİK- BİLGİSAYAR  </vt:lpstr>
      <vt:lpstr>MATEMATİK MÜHENDİSLİĞİ  </vt:lpstr>
      <vt:lpstr>FİNANS MATEMATİĞİ  </vt:lpstr>
      <vt:lpstr>AKTÜERYA  </vt:lpstr>
      <vt:lpstr> İSTATİSTİK  </vt:lpstr>
      <vt:lpstr>PEYZAJ MİMARLIĞI  </vt:lpstr>
      <vt:lpstr> KİMYA-BİYOLOJİ MÜHENDİSLİĞİ  </vt:lpstr>
      <vt:lpstr> GENETİK VE BİYOMÜHENDİSLİK  </vt:lpstr>
      <vt:lpstr>ORMAN ENDÜSTRİ MÜHENDİSLİĞİ    </vt:lpstr>
      <vt:lpstr>ZİRAAT MÜHENDİSLİĞİ  </vt:lpstr>
      <vt:lpstr>DERİ MÜHENDİSLİĞİ    </vt:lpstr>
      <vt:lpstr> GIDA MÜHENDİSLİĞİ  </vt:lpstr>
      <vt:lpstr>BALIKÇILIK TEKNOLOJİSİ MÜHENDİSLİĞİ  </vt:lpstr>
      <vt:lpstr> BİLGİSAYAR MÜHENDİSLİĞİ  </vt:lpstr>
      <vt:lpstr>İSTATİSTİK VE BİLGİSAYAR BİLİMLERİ  </vt:lpstr>
      <vt:lpstr>BİLGİSAYAR TEKNOLOJİSİ VE BİLİŞİM SİSTEMLERİ  </vt:lpstr>
      <vt:lpstr>BİLİŞİM SİSTEMLERİ MÜHENDİSLİĞİ  </vt:lpstr>
      <vt:lpstr>ELEKTRİK MÜHENDİSLİĞİ  </vt:lpstr>
      <vt:lpstr>ELEKTRONİK MÜHENDİSLİĞİ  </vt:lpstr>
      <vt:lpstr> İNŞAAT MÜHENDİSLİĞİ  </vt:lpstr>
      <vt:lpstr>MİMARLIK  </vt:lpstr>
      <vt:lpstr>PowerPoint Sunusu</vt:lpstr>
      <vt:lpstr> İÇ MİMARLIK    </vt:lpstr>
      <vt:lpstr>ŞEHİR BÖLGE PLANLAMA    </vt:lpstr>
      <vt:lpstr>ÇEVRE MÜHENDİSLİĞİ</vt:lpstr>
      <vt:lpstr> MAKİNA MÜHENDİSLİĞİ  </vt:lpstr>
      <vt:lpstr>TEKSTİL MÜHENDİSİ  </vt:lpstr>
      <vt:lpstr>ENDÜSTRİ MÜHENDİSLİĞİ  </vt:lpstr>
      <vt:lpstr> İŞLETME MÜHENDİSLİĞİ  </vt:lpstr>
      <vt:lpstr> SİSTEM MÜHENDİSLİĞİ  </vt:lpstr>
      <vt:lpstr>MEKATRONİK MÜHENDİSLİĞİ  </vt:lpstr>
      <vt:lpstr>JEOLOJİ MÜHENDİSLİĞİ  </vt:lpstr>
      <vt:lpstr> MADEN MÜHENDİSLİĞİ  </vt:lpstr>
      <vt:lpstr> PETROL VE DOĞALGAZ MÜHENDİSLİĞİ  </vt:lpstr>
      <vt:lpstr>METALURJİ VE MALZEME MÜHENDİSLİĞİ  </vt:lpstr>
      <vt:lpstr> ASTRONOMİ VE UZAY BİLİMLERİ  </vt:lpstr>
      <vt:lpstr>HAVACILIK VE UZAY MÜHENDİSLİĞİ  </vt:lpstr>
      <vt:lpstr>UZAY MÜHENDİSLİĞİ  </vt:lpstr>
      <vt:lpstr>UÇAK MÜHENDİSLİĞİ  </vt:lpstr>
      <vt:lpstr> İÇ MİMARLIK VE ÇEVRE TASARIMI  </vt:lpstr>
      <vt:lpstr>OTOMOTİV MÜHENDİSLİĞİ</vt:lpstr>
      <vt:lpstr>HAVACILIK ELEKTRİK VE ELEKTRONİĞİ  </vt:lpstr>
      <vt:lpstr> UÇAK GÖVDE-MOTOR BAKIM </vt:lpstr>
      <vt:lpstr> MALZEME MÜHENDİSLİĞİ  </vt:lpstr>
      <vt:lpstr> MALZEME BİLİMİ VE MÜHENDİSLİĞİ  </vt:lpstr>
      <vt:lpstr>JEODEZİ VE FOTOGRAMETRİ MÜHENDİSLİĞİ  </vt:lpstr>
      <vt:lpstr> ÜRETİM MÜHENDİSLİĞİ  </vt:lpstr>
      <vt:lpstr> İMALAT MÜHENDİSLİĞİ  </vt:lpstr>
      <vt:lpstr>MİKROELEKTRONİK MÜHENDİSLİĞİ  </vt:lpstr>
      <vt:lpstr>KONTROL MÜHENDİSLİĞİ  </vt:lpstr>
      <vt:lpstr> ELEKTRİK – ELEKTRONİK MÜHENDİSLİĞİ  </vt:lpstr>
      <vt:lpstr>YAZILIM MÜHENDİSLİĞİ  </vt:lpstr>
      <vt:lpstr>ENDÜSTRİ SİSTEMLERİ MÜHENDİSLİĞİ  </vt:lpstr>
      <vt:lpstr>CEVHER HAZIRLAMA MÜHENDİSLİĞİ  </vt:lpstr>
      <vt:lpstr> ENERJİ SİSTEMLERİ MÜHENDİSLİĞİ  </vt:lpstr>
      <vt:lpstr>SERAMİK MÜHENDİSLİĞİ  </vt:lpstr>
      <vt:lpstr>ENDÜSTRİ ÜRÜNLERİ TASARIMI  </vt:lpstr>
      <vt:lpstr>NÜKLEER ENERJİ MÜHENDİSLİĞİ  </vt:lpstr>
      <vt:lpstr>HİDROJEOLOJİ MÜHENDİSLİĞİ  </vt:lpstr>
      <vt:lpstr>DENİZ ULAŞTIRMA İŞLETME MÜHENDİSLİĞİ  </vt:lpstr>
      <vt:lpstr>GEMİ İNŞAAT MÜHENDİSLİĞİ  </vt:lpstr>
      <vt:lpstr>DENİZ TEKNOLOJİSİ MÜHENDİSLİĞİ  </vt:lpstr>
      <vt:lpstr> UÇAK ELEKTRİK VE ELEKTRONİĞİ  </vt:lpstr>
      <vt:lpstr> TELEKOMÜNİKASYON MÜHENDİSLİĞİ  </vt:lpstr>
      <vt:lpstr> ELEKTRONİK VE HABERLEŞME MÜHENDİSLİĞİ  </vt:lpstr>
      <vt:lpstr> METEOROLOJİ MÜHENDİSLİĞİ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Sayısal meslekler</dc:title>
  <dc:creator>Exper</dc:creator>
  <cp:lastModifiedBy>Exper</cp:lastModifiedBy>
  <cp:revision>6</cp:revision>
  <dcterms:created xsi:type="dcterms:W3CDTF">2016-05-06T05:44:45Z</dcterms:created>
  <dcterms:modified xsi:type="dcterms:W3CDTF">2016-05-06T06:29:22Z</dcterms:modified>
</cp:coreProperties>
</file>